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95" r:id="rId3"/>
    <p:sldId id="296" r:id="rId4"/>
    <p:sldId id="297" r:id="rId5"/>
    <p:sldId id="298" r:id="rId6"/>
    <p:sldId id="299" r:id="rId7"/>
    <p:sldId id="300" r:id="rId8"/>
    <p:sldId id="301" r:id="rId9"/>
    <p:sldId id="302" r:id="rId10"/>
    <p:sldId id="303" r:id="rId11"/>
    <p:sldId id="304" r:id="rId12"/>
    <p:sldId id="305" r:id="rId13"/>
    <p:sldId id="306" r:id="rId14"/>
    <p:sldId id="307" r:id="rId15"/>
    <p:sldId id="308" r:id="rId16"/>
    <p:sldId id="310" r:id="rId17"/>
    <p:sldId id="309" r:id="rId18"/>
    <p:sldId id="312" r:id="rId19"/>
    <p:sldId id="313" r:id="rId20"/>
    <p:sldId id="311" r:id="rId21"/>
    <p:sldId id="294" r:id="rId22"/>
  </p:sldIdLst>
  <p:sldSz cx="9144000" cy="6858000" type="screen4x3"/>
  <p:notesSz cx="6858000" cy="9144000"/>
  <p:embeddedFontLst>
    <p:embeddedFont>
      <p:font typeface="Candara" panose="020E0502030303020204"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h0xsihnaAQnR/7PSBjVcidkV3VY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99" autoAdjust="0"/>
    <p:restoredTop sz="96608"/>
  </p:normalViewPr>
  <p:slideViewPr>
    <p:cSldViewPr snapToGrid="0">
      <p:cViewPr varScale="1">
        <p:scale>
          <a:sx n="91" d="100"/>
          <a:sy n="91" d="100"/>
        </p:scale>
        <p:origin x="1234" y="7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4" name="Google Shape;44;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pic>
        <p:nvPicPr>
          <p:cNvPr id="25" name="Google Shape;25;p8" descr="LOGO.gif"/>
          <p:cNvPicPr preferRelativeResize="0"/>
          <p:nvPr/>
        </p:nvPicPr>
        <p:blipFill rotWithShape="1">
          <a:blip r:embed="rId2">
            <a:alphaModFix/>
          </a:blip>
          <a:srcRect b="10713"/>
          <a:stretch/>
        </p:blipFill>
        <p:spPr>
          <a:xfrm>
            <a:off x="6553200" y="228600"/>
            <a:ext cx="2057400" cy="635000"/>
          </a:xfrm>
          <a:prstGeom prst="rect">
            <a:avLst/>
          </a:prstGeom>
          <a:noFill/>
          <a:ln>
            <a:noFill/>
          </a:ln>
        </p:spPr>
      </p:pic>
      <p:grpSp>
        <p:nvGrpSpPr>
          <p:cNvPr id="26" name="Google Shape;26;p8"/>
          <p:cNvGrpSpPr/>
          <p:nvPr/>
        </p:nvGrpSpPr>
        <p:grpSpPr>
          <a:xfrm>
            <a:off x="6146800" y="0"/>
            <a:ext cx="2997200" cy="876300"/>
            <a:chOff x="6096000" y="3924300"/>
            <a:chExt cx="2997200" cy="876300"/>
          </a:xfrm>
        </p:grpSpPr>
        <p:sp>
          <p:nvSpPr>
            <p:cNvPr id="27" name="Google Shape;27;p8"/>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28" name="Google Shape;28;p8" descr="LOGO.gif"/>
            <p:cNvPicPr preferRelativeResize="0"/>
            <p:nvPr/>
          </p:nvPicPr>
          <p:blipFill rotWithShape="1">
            <a:blip r:embed="rId2">
              <a:alphaModFix/>
            </a:blip>
            <a:srcRect b="10713"/>
            <a:stretch/>
          </p:blipFill>
          <p:spPr>
            <a:xfrm>
              <a:off x="6502400" y="4152900"/>
              <a:ext cx="2057400" cy="635000"/>
            </a:xfrm>
            <a:prstGeom prst="rect">
              <a:avLst/>
            </a:prstGeom>
            <a:noFill/>
            <a:ln>
              <a:noFill/>
            </a:ln>
          </p:spPr>
        </p:pic>
        <p:sp>
          <p:nvSpPr>
            <p:cNvPr id="29" name="Google Shape;29;p8"/>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pic>
        <p:nvPicPr>
          <p:cNvPr id="30" name="Google Shape;30;p8" descr="logo.jpg"/>
          <p:cNvPicPr preferRelativeResize="0"/>
          <p:nvPr/>
        </p:nvPicPr>
        <p:blipFill rotWithShape="1">
          <a:blip r:embed="rId3">
            <a:alphaModFix/>
          </a:blip>
          <a:srcRect/>
          <a:stretch/>
        </p:blipFill>
        <p:spPr>
          <a:xfrm>
            <a:off x="6553200" y="228600"/>
            <a:ext cx="1920875" cy="609600"/>
          </a:xfrm>
          <a:prstGeom prst="rect">
            <a:avLst/>
          </a:prstGeom>
          <a:noFill/>
          <a:ln>
            <a:noFill/>
          </a:ln>
        </p:spPr>
      </p:pic>
      <p:sp>
        <p:nvSpPr>
          <p:cNvPr id="31" name="Google Shape;31;p8"/>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2" name="Google Shape;32;p8"/>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 name="Google Shape;33;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22CS016</a:t>
            </a:r>
            <a:endParaRPr/>
          </a:p>
        </p:txBody>
      </p:sp>
      <p:sp>
        <p:nvSpPr>
          <p:cNvPr id="34" name="Google Shape;34;p8"/>
          <p:cNvSpPr txBox="1">
            <a:spLocks noGrp="1"/>
          </p:cNvSpPr>
          <p:nvPr>
            <p:ph type="ftr" idx="11"/>
          </p:nvPr>
        </p:nvSpPr>
        <p:spPr>
          <a:xfrm>
            <a:off x="3211606" y="6356349"/>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9pPr>
          </a:lstStyle>
          <a:p>
            <a:endParaRPr/>
          </a:p>
        </p:txBody>
      </p:sp>
      <p:sp>
        <p:nvSpPr>
          <p:cNvPr id="11" name="Google Shape;11;p7"/>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r>
              <a:rPr lang="en-US"/>
              <a:t>22CS016</a:t>
            </a:r>
            <a:endParaRPr/>
          </a:p>
        </p:txBody>
      </p:sp>
      <p:sp>
        <p:nvSpPr>
          <p:cNvPr id="13" name="Google Shape;13;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7"/>
          <p:cNvSpPr/>
          <p:nvPr/>
        </p:nvSpPr>
        <p:spPr>
          <a:xfrm>
            <a:off x="0" y="0"/>
            <a:ext cx="91440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6" name="Google Shape;16;p7"/>
          <p:cNvSpPr/>
          <p:nvPr/>
        </p:nvSpPr>
        <p:spPr>
          <a:xfrm rot="10800000" flipH="1">
            <a:off x="0" y="6705600"/>
            <a:ext cx="9144000" cy="19811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17" name="Google Shape;17;p7" descr="LOGO.gif"/>
          <p:cNvPicPr preferRelativeResize="0"/>
          <p:nvPr/>
        </p:nvPicPr>
        <p:blipFill rotWithShape="1">
          <a:blip r:embed="rId3">
            <a:alphaModFix/>
          </a:blip>
          <a:srcRect b="10713"/>
          <a:stretch/>
        </p:blipFill>
        <p:spPr>
          <a:xfrm>
            <a:off x="6553200" y="228600"/>
            <a:ext cx="2057400" cy="635000"/>
          </a:xfrm>
          <a:prstGeom prst="rect">
            <a:avLst/>
          </a:prstGeom>
          <a:noFill/>
          <a:ln>
            <a:noFill/>
          </a:ln>
        </p:spPr>
      </p:pic>
      <p:pic>
        <p:nvPicPr>
          <p:cNvPr id="18" name="Google Shape;18;p7" descr="LOGO.gif"/>
          <p:cNvPicPr preferRelativeResize="0"/>
          <p:nvPr/>
        </p:nvPicPr>
        <p:blipFill rotWithShape="1">
          <a:blip r:embed="rId3">
            <a:alphaModFix/>
          </a:blip>
          <a:srcRect b="10713"/>
          <a:stretch/>
        </p:blipFill>
        <p:spPr>
          <a:xfrm>
            <a:off x="6553200" y="228600"/>
            <a:ext cx="2057400" cy="635000"/>
          </a:xfrm>
          <a:prstGeom prst="rect">
            <a:avLst/>
          </a:prstGeom>
          <a:noFill/>
          <a:ln>
            <a:noFill/>
          </a:ln>
        </p:spPr>
      </p:pic>
      <p:grpSp>
        <p:nvGrpSpPr>
          <p:cNvPr id="19" name="Google Shape;19;p7"/>
          <p:cNvGrpSpPr/>
          <p:nvPr/>
        </p:nvGrpSpPr>
        <p:grpSpPr>
          <a:xfrm>
            <a:off x="6146800" y="0"/>
            <a:ext cx="2997200" cy="876300"/>
            <a:chOff x="6096000" y="3924300"/>
            <a:chExt cx="2997200" cy="876300"/>
          </a:xfrm>
        </p:grpSpPr>
        <p:sp>
          <p:nvSpPr>
            <p:cNvPr id="20" name="Google Shape;20;p7"/>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21" name="Google Shape;21;p7" descr="LOGO.gif"/>
            <p:cNvPicPr preferRelativeResize="0"/>
            <p:nvPr/>
          </p:nvPicPr>
          <p:blipFill rotWithShape="1">
            <a:blip r:embed="rId3">
              <a:alphaModFix/>
            </a:blip>
            <a:srcRect b="10713"/>
            <a:stretch/>
          </p:blipFill>
          <p:spPr>
            <a:xfrm>
              <a:off x="6502400" y="4152900"/>
              <a:ext cx="2057400" cy="635000"/>
            </a:xfrm>
            <a:prstGeom prst="rect">
              <a:avLst/>
            </a:prstGeom>
            <a:noFill/>
            <a:ln>
              <a:noFill/>
            </a:ln>
          </p:spPr>
        </p:pic>
        <p:sp>
          <p:nvSpPr>
            <p:cNvPr id="22" name="Google Shape;22;p7"/>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pic>
        <p:nvPicPr>
          <p:cNvPr id="23" name="Google Shape;23;p7" descr="logo.jpg"/>
          <p:cNvPicPr preferRelativeResize="0"/>
          <p:nvPr/>
        </p:nvPicPr>
        <p:blipFill rotWithShape="1">
          <a:blip r:embed="rId4">
            <a:alphaModFix/>
          </a:blip>
          <a:srcRect/>
          <a:stretch/>
        </p:blipFill>
        <p:spPr>
          <a:xfrm>
            <a:off x="6553200" y="228600"/>
            <a:ext cx="1920875" cy="60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Lst>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9.jpg"/><Relationship Id="rId10" Type="http://schemas.openxmlformats.org/officeDocument/2006/relationships/image" Target="../media/image14.jpg"/><Relationship Id="rId4" Type="http://schemas.openxmlformats.org/officeDocument/2006/relationships/image" Target="../media/image8.jpg"/><Relationship Id="rId9" Type="http://schemas.openxmlformats.org/officeDocument/2006/relationships/image" Target="../media/image13.jpg"/></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22CS016</a:t>
            </a:r>
            <a:endParaRPr/>
          </a:p>
        </p:txBody>
      </p:sp>
      <p:sp>
        <p:nvSpPr>
          <p:cNvPr id="47" name="Google Shape;47;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sp>
        <p:nvSpPr>
          <p:cNvPr id="48" name="Google Shape;48;p1"/>
          <p:cNvSpPr txBox="1"/>
          <p:nvPr/>
        </p:nvSpPr>
        <p:spPr>
          <a:xfrm>
            <a:off x="0" y="838200"/>
            <a:ext cx="9144000" cy="6019800"/>
          </a:xfrm>
          <a:prstGeom prst="rect">
            <a:avLst/>
          </a:prstGeom>
          <a:noFill/>
          <a:ln>
            <a:noFill/>
          </a:ln>
        </p:spPr>
        <p:txBody>
          <a:bodyPr spcFirstLastPara="1" wrap="square" lIns="91425" tIns="33100" rIns="91425" bIns="45700" anchor="ctr" anchorCtr="0">
            <a:noAutofit/>
          </a:bodyPr>
          <a:lstStyle/>
          <a:p>
            <a:pPr marL="0" marR="0" lvl="0" indent="0" algn="ctr" rtl="0">
              <a:spcBef>
                <a:spcPts val="0"/>
              </a:spcBef>
              <a:spcAft>
                <a:spcPts val="0"/>
              </a:spcAft>
              <a:buNone/>
            </a:pPr>
            <a:endParaRPr sz="3200" b="1" i="0" u="none" strike="noStrike" cap="none" dirty="0">
              <a:solidFill>
                <a:srgbClr val="FF0000"/>
              </a:solidFill>
              <a:latin typeface="Candara"/>
              <a:ea typeface="Candara"/>
              <a:cs typeface="Candara"/>
              <a:sym typeface="Candara"/>
            </a:endParaRPr>
          </a:p>
          <a:p>
            <a:pPr algn="ctr"/>
            <a:r>
              <a:rPr lang="en-IN" sz="3200" b="1" dirty="0" err="1">
                <a:solidFill>
                  <a:srgbClr val="FF0000"/>
                </a:solidFill>
                <a:latin typeface="Candara"/>
                <a:ea typeface="Candara"/>
                <a:cs typeface="Candara"/>
                <a:sym typeface="Candara"/>
              </a:rPr>
              <a:t>RhythmiQ</a:t>
            </a:r>
            <a:r>
              <a:rPr lang="en-IN" sz="3200" b="1" dirty="0">
                <a:solidFill>
                  <a:srgbClr val="FF0000"/>
                </a:solidFill>
                <a:latin typeface="Candara"/>
                <a:ea typeface="Candara"/>
                <a:cs typeface="Candara"/>
                <a:sym typeface="Candara"/>
              </a:rPr>
              <a:t> Music app</a:t>
            </a:r>
          </a:p>
          <a:p>
            <a:pPr algn="ctr"/>
            <a:endParaRPr lang="en-IN" sz="3200" b="1" i="0" u="none" strike="noStrike" cap="none" dirty="0">
              <a:solidFill>
                <a:srgbClr val="FF0000"/>
              </a:solidFill>
              <a:latin typeface="Candara"/>
              <a:ea typeface="Candara"/>
              <a:cs typeface="Candara"/>
              <a:sym typeface="Candara"/>
            </a:endParaRPr>
          </a:p>
          <a:p>
            <a:pPr algn="ctr"/>
            <a:endParaRPr lang="en-IN" sz="3200" b="1" dirty="0">
              <a:solidFill>
                <a:srgbClr val="FF0000"/>
              </a:solidFill>
              <a:latin typeface="Candara"/>
              <a:ea typeface="Candara"/>
              <a:cs typeface="Candara"/>
              <a:sym typeface="Candara"/>
            </a:endParaRPr>
          </a:p>
          <a:p>
            <a:pPr algn="ctr"/>
            <a:endParaRPr lang="en-IN" sz="3200" b="1" i="0" u="none" strike="noStrike" cap="none" dirty="0">
              <a:solidFill>
                <a:srgbClr val="FF0000"/>
              </a:solidFill>
              <a:latin typeface="Candara"/>
              <a:ea typeface="Candara"/>
              <a:cs typeface="Candara"/>
              <a:sym typeface="Candara"/>
            </a:endParaRPr>
          </a:p>
          <a:p>
            <a:pPr algn="ctr"/>
            <a:endParaRPr lang="en-IN" sz="3200" b="1" dirty="0">
              <a:solidFill>
                <a:srgbClr val="FF0000"/>
              </a:solidFill>
              <a:latin typeface="Candara"/>
              <a:ea typeface="Candara"/>
              <a:cs typeface="Candara"/>
              <a:sym typeface="Candara"/>
            </a:endParaRPr>
          </a:p>
          <a:p>
            <a:pPr algn="ctr"/>
            <a:endParaRPr sz="3200" b="1" i="0" u="none" strike="noStrike" cap="none" dirty="0">
              <a:solidFill>
                <a:srgbClr val="FF0000"/>
              </a:solidFill>
              <a:latin typeface="Candara"/>
              <a:ea typeface="Candara"/>
              <a:cs typeface="Candara"/>
              <a:sym typeface="Candara"/>
            </a:endParaRPr>
          </a:p>
          <a:p>
            <a:pPr marL="0" marR="0" lvl="0" indent="0" algn="ctr" rtl="0">
              <a:spcBef>
                <a:spcPts val="0"/>
              </a:spcBef>
              <a:spcAft>
                <a:spcPts val="0"/>
              </a:spcAft>
              <a:buNone/>
            </a:pPr>
            <a:endParaRPr sz="3200" b="1" i="0" u="none" strike="noStrike" cap="none" dirty="0">
              <a:solidFill>
                <a:srgbClr val="FF0000"/>
              </a:solidFill>
              <a:latin typeface="Candara"/>
              <a:ea typeface="Candara"/>
              <a:cs typeface="Candara"/>
              <a:sym typeface="Candara"/>
            </a:endParaRPr>
          </a:p>
          <a:p>
            <a:pPr marL="0" marR="0" lvl="0" indent="0" algn="ctr" rtl="0">
              <a:spcBef>
                <a:spcPts val="0"/>
              </a:spcBef>
              <a:spcAft>
                <a:spcPts val="0"/>
              </a:spcAft>
              <a:buNone/>
            </a:pPr>
            <a:endParaRPr sz="3200" b="1" i="0" u="none" strike="noStrike" cap="none" dirty="0">
              <a:solidFill>
                <a:srgbClr val="FF0000"/>
              </a:solidFill>
              <a:latin typeface="Candara"/>
              <a:ea typeface="Candara"/>
              <a:cs typeface="Candara"/>
              <a:sym typeface="Candara"/>
            </a:endParaRPr>
          </a:p>
          <a:p>
            <a:pPr marL="0" marR="0" lvl="0" indent="0" algn="ctr" rtl="0">
              <a:spcBef>
                <a:spcPts val="0"/>
              </a:spcBef>
              <a:spcAft>
                <a:spcPts val="0"/>
              </a:spcAft>
              <a:buNone/>
            </a:pPr>
            <a:endParaRPr sz="3200" b="1" i="0" u="none" strike="noStrike" cap="none" dirty="0">
              <a:solidFill>
                <a:srgbClr val="FF0000"/>
              </a:solidFill>
              <a:latin typeface="Candara"/>
              <a:ea typeface="Candara"/>
              <a:cs typeface="Candara"/>
              <a:sym typeface="Candara"/>
            </a:endParaRPr>
          </a:p>
          <a:p>
            <a:pPr marL="0" marR="0" lvl="0" indent="0" algn="ctr" rtl="0">
              <a:spcBef>
                <a:spcPts val="0"/>
              </a:spcBef>
              <a:spcAft>
                <a:spcPts val="0"/>
              </a:spcAft>
              <a:buNone/>
            </a:pPr>
            <a:endParaRPr sz="4000" b="1" i="0" u="none" strike="noStrike" cap="none" dirty="0">
              <a:solidFill>
                <a:schemeClr val="dk1"/>
              </a:solidFill>
              <a:latin typeface="Candara"/>
              <a:ea typeface="Candara"/>
              <a:cs typeface="Candara"/>
              <a:sym typeface="Candara"/>
            </a:endParaRPr>
          </a:p>
        </p:txBody>
      </p:sp>
      <p:sp>
        <p:nvSpPr>
          <p:cNvPr id="2" name="TextBox 1">
            <a:extLst>
              <a:ext uri="{FF2B5EF4-FFF2-40B4-BE49-F238E27FC236}">
                <a16:creationId xmlns:a16="http://schemas.microsoft.com/office/drawing/2014/main" id="{4DFD6AC2-34BE-6360-0A2A-E10F2804CF99}"/>
              </a:ext>
            </a:extLst>
          </p:cNvPr>
          <p:cNvSpPr txBox="1"/>
          <p:nvPr/>
        </p:nvSpPr>
        <p:spPr>
          <a:xfrm>
            <a:off x="2112758" y="2263448"/>
            <a:ext cx="4918484" cy="2985433"/>
          </a:xfrm>
          <a:prstGeom prst="rect">
            <a:avLst/>
          </a:prstGeom>
          <a:solidFill>
            <a:schemeClr val="accent6">
              <a:lumMod val="60000"/>
              <a:lumOff val="40000"/>
            </a:schemeClr>
          </a:solidFill>
        </p:spPr>
        <p:txBody>
          <a:bodyPr wrap="square" rtlCol="0">
            <a:spAutoFit/>
          </a:bodyPr>
          <a:lstStyle/>
          <a:p>
            <a:r>
              <a:rPr lang="en-US" sz="2000" dirty="0">
                <a:latin typeface="Times New Roman" panose="02020603050405020304" pitchFamily="18" charset="0"/>
                <a:cs typeface="Times New Roman" panose="02020603050405020304" pitchFamily="18" charset="0"/>
              </a:rPr>
              <a:t>Team Name:- </a:t>
            </a:r>
            <a:r>
              <a:rPr lang="en-US" sz="2000" dirty="0" err="1">
                <a:latin typeface="Times New Roman" panose="02020603050405020304" pitchFamily="18" charset="0"/>
                <a:cs typeface="Times New Roman" panose="02020603050405020304" pitchFamily="18" charset="0"/>
              </a:rPr>
              <a:t>CodeJee</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Team Number:- 5</a:t>
            </a:r>
          </a:p>
          <a:p>
            <a:r>
              <a:rPr lang="en-US" sz="2000" dirty="0">
                <a:latin typeface="Times New Roman" panose="02020603050405020304" pitchFamily="18" charset="0"/>
                <a:cs typeface="Times New Roman" panose="02020603050405020304" pitchFamily="18" charset="0"/>
              </a:rPr>
              <a:t>Team Members:- </a:t>
            </a:r>
          </a:p>
          <a:p>
            <a:r>
              <a:rPr lang="en-US" sz="2000" dirty="0">
                <a:latin typeface="Times New Roman" panose="02020603050405020304" pitchFamily="18" charset="0"/>
                <a:cs typeface="Times New Roman" panose="02020603050405020304" pitchFamily="18" charset="0"/>
              </a:rPr>
              <a:t>Rahul Chaudhary            2210990703</a:t>
            </a:r>
          </a:p>
          <a:p>
            <a:r>
              <a:rPr lang="en-US" sz="2000" dirty="0" err="1">
                <a:latin typeface="Times New Roman" panose="02020603050405020304" pitchFamily="18" charset="0"/>
                <a:cs typeface="Times New Roman" panose="02020603050405020304" pitchFamily="18" charset="0"/>
              </a:rPr>
              <a:t>Prabhjot</a:t>
            </a:r>
            <a:r>
              <a:rPr lang="en-US" sz="2000" dirty="0">
                <a:latin typeface="Times New Roman" panose="02020603050405020304" pitchFamily="18" charset="0"/>
                <a:cs typeface="Times New Roman" panose="02020603050405020304" pitchFamily="18" charset="0"/>
              </a:rPr>
              <a:t> Singh                2210990658</a:t>
            </a:r>
          </a:p>
          <a:p>
            <a:r>
              <a:rPr lang="en-US" sz="2000" dirty="0">
                <a:latin typeface="Times New Roman" panose="02020603050405020304" pitchFamily="18" charset="0"/>
                <a:cs typeface="Times New Roman" panose="02020603050405020304" pitchFamily="18" charset="0"/>
              </a:rPr>
              <a:t>Puneet Chauhan              2210990691</a:t>
            </a:r>
          </a:p>
          <a:p>
            <a:r>
              <a:rPr lang="en-US" sz="2000" dirty="0">
                <a:latin typeface="Times New Roman" panose="02020603050405020304" pitchFamily="18" charset="0"/>
                <a:cs typeface="Times New Roman" panose="02020603050405020304" pitchFamily="18" charset="0"/>
              </a:rPr>
              <a:t>Priyanshu Gupta             2210990687</a:t>
            </a:r>
          </a:p>
          <a:p>
            <a:r>
              <a:rPr lang="en-US" sz="2000" dirty="0">
                <a:latin typeface="Times New Roman" panose="02020603050405020304" pitchFamily="18" charset="0"/>
                <a:cs typeface="Times New Roman" panose="02020603050405020304" pitchFamily="18" charset="0"/>
              </a:rPr>
              <a:t>              </a:t>
            </a:r>
          </a:p>
          <a:p>
            <a:endParaRPr lang="en-US" dirty="0">
              <a:solidFill>
                <a:schemeClr val="bg1"/>
              </a:solidFill>
              <a:latin typeface="Times New Roman" panose="02020603050405020304" pitchFamily="18" charset="0"/>
              <a:cs typeface="Times New Roman" panose="02020603050405020304" pitchFamily="18" charset="0"/>
            </a:endParaRPr>
          </a:p>
          <a:p>
            <a:endParaRPr lang="en-US"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33385-475B-A0C2-F21C-079D16B4DC35}"/>
              </a:ext>
            </a:extLst>
          </p:cNvPr>
          <p:cNvSpPr>
            <a:spLocks noGrp="1"/>
          </p:cNvSpPr>
          <p:nvPr>
            <p:ph type="title"/>
          </p:nvPr>
        </p:nvSpPr>
        <p:spPr/>
        <p:txBody>
          <a:bodyPr/>
          <a:lstStyle/>
          <a:p>
            <a:r>
              <a:rPr lang="en-US" dirty="0"/>
              <a:t>FLOW CHART</a:t>
            </a:r>
          </a:p>
        </p:txBody>
      </p:sp>
      <p:sp>
        <p:nvSpPr>
          <p:cNvPr id="4" name="Date Placeholder 3">
            <a:extLst>
              <a:ext uri="{FF2B5EF4-FFF2-40B4-BE49-F238E27FC236}">
                <a16:creationId xmlns:a16="http://schemas.microsoft.com/office/drawing/2014/main" id="{01BED45B-8ACA-2567-FE78-490985669AD5}"/>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8C4A7957-5AD2-4C7A-4CFC-5CC6E8BE2C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
        <p:nvSpPr>
          <p:cNvPr id="6" name="Rectangle 5">
            <a:extLst>
              <a:ext uri="{FF2B5EF4-FFF2-40B4-BE49-F238E27FC236}">
                <a16:creationId xmlns:a16="http://schemas.microsoft.com/office/drawing/2014/main" id="{C63892FE-780E-C95A-82DA-F631383075E5}"/>
              </a:ext>
            </a:extLst>
          </p:cNvPr>
          <p:cNvSpPr/>
          <p:nvPr/>
        </p:nvSpPr>
        <p:spPr>
          <a:xfrm>
            <a:off x="348865" y="1812675"/>
            <a:ext cx="1565476" cy="838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libri" panose="020F0502020204030204" pitchFamily="34" charset="0"/>
                <a:ea typeface="Calibri" panose="020F0502020204030204" pitchFamily="34" charset="0"/>
                <a:cs typeface="Calibri" panose="020F0502020204030204" pitchFamily="34" charset="0"/>
              </a:rPr>
              <a:t>User will have to first create login id to use the application.</a:t>
            </a:r>
          </a:p>
        </p:txBody>
      </p:sp>
      <p:sp>
        <p:nvSpPr>
          <p:cNvPr id="11" name="Rectangle 10">
            <a:extLst>
              <a:ext uri="{FF2B5EF4-FFF2-40B4-BE49-F238E27FC236}">
                <a16:creationId xmlns:a16="http://schemas.microsoft.com/office/drawing/2014/main" id="{67A98693-A5C0-6893-D4B2-B81C8360989E}"/>
              </a:ext>
            </a:extLst>
          </p:cNvPr>
          <p:cNvSpPr/>
          <p:nvPr/>
        </p:nvSpPr>
        <p:spPr>
          <a:xfrm>
            <a:off x="2410930" y="1812675"/>
            <a:ext cx="1565476" cy="838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libri" panose="020F0502020204030204" pitchFamily="34" charset="0"/>
                <a:ea typeface="Calibri" panose="020F0502020204030204" pitchFamily="34" charset="0"/>
                <a:cs typeface="Calibri" panose="020F0502020204030204" pitchFamily="34" charset="0"/>
              </a:rPr>
              <a:t>Login is mandatory to use the music application.</a:t>
            </a:r>
          </a:p>
        </p:txBody>
      </p:sp>
      <p:sp>
        <p:nvSpPr>
          <p:cNvPr id="12" name="Rectangle 11">
            <a:extLst>
              <a:ext uri="{FF2B5EF4-FFF2-40B4-BE49-F238E27FC236}">
                <a16:creationId xmlns:a16="http://schemas.microsoft.com/office/drawing/2014/main" id="{1CA93E34-21C2-B68A-6CF0-3956A1C4E5D6}"/>
              </a:ext>
            </a:extLst>
          </p:cNvPr>
          <p:cNvSpPr/>
          <p:nvPr/>
        </p:nvSpPr>
        <p:spPr>
          <a:xfrm>
            <a:off x="4472735" y="1812675"/>
            <a:ext cx="1565476" cy="838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libri" panose="020F0502020204030204" pitchFamily="34" charset="0"/>
                <a:ea typeface="Calibri" panose="020F0502020204030204" pitchFamily="34" charset="0"/>
                <a:cs typeface="Calibri" panose="020F0502020204030204" pitchFamily="34" charset="0"/>
              </a:rPr>
              <a:t>After login user will be forwarded to main page.</a:t>
            </a:r>
          </a:p>
        </p:txBody>
      </p:sp>
      <p:sp>
        <p:nvSpPr>
          <p:cNvPr id="13" name="Rectangle 12">
            <a:extLst>
              <a:ext uri="{FF2B5EF4-FFF2-40B4-BE49-F238E27FC236}">
                <a16:creationId xmlns:a16="http://schemas.microsoft.com/office/drawing/2014/main" id="{8C83B32B-19FA-74E9-027F-4E30BDACEBC6}"/>
              </a:ext>
            </a:extLst>
          </p:cNvPr>
          <p:cNvSpPr/>
          <p:nvPr/>
        </p:nvSpPr>
        <p:spPr>
          <a:xfrm>
            <a:off x="6534540" y="1815021"/>
            <a:ext cx="1565476" cy="838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libri" panose="020F0502020204030204" pitchFamily="34" charset="0"/>
                <a:ea typeface="Calibri" panose="020F0502020204030204" pitchFamily="34" charset="0"/>
                <a:cs typeface="Calibri" panose="020F0502020204030204" pitchFamily="34" charset="0"/>
              </a:rPr>
              <a:t>User will have access to multiple features.</a:t>
            </a:r>
          </a:p>
        </p:txBody>
      </p:sp>
      <p:sp>
        <p:nvSpPr>
          <p:cNvPr id="14" name="Rectangle 13">
            <a:extLst>
              <a:ext uri="{FF2B5EF4-FFF2-40B4-BE49-F238E27FC236}">
                <a16:creationId xmlns:a16="http://schemas.microsoft.com/office/drawing/2014/main" id="{44872AF3-DC73-0FBD-47F8-FC8949B0BBAE}"/>
              </a:ext>
            </a:extLst>
          </p:cNvPr>
          <p:cNvSpPr/>
          <p:nvPr/>
        </p:nvSpPr>
        <p:spPr>
          <a:xfrm>
            <a:off x="6553200" y="3122821"/>
            <a:ext cx="1565476" cy="838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libri" panose="020F0502020204030204" pitchFamily="34" charset="0"/>
                <a:ea typeface="Calibri" panose="020F0502020204030204" pitchFamily="34" charset="0"/>
                <a:cs typeface="Calibri" panose="020F0502020204030204" pitchFamily="34" charset="0"/>
              </a:rPr>
              <a:t>User will have access to multiple songs.</a:t>
            </a:r>
          </a:p>
        </p:txBody>
      </p:sp>
      <p:sp>
        <p:nvSpPr>
          <p:cNvPr id="17" name="Arrow: Down 16">
            <a:extLst>
              <a:ext uri="{FF2B5EF4-FFF2-40B4-BE49-F238E27FC236}">
                <a16:creationId xmlns:a16="http://schemas.microsoft.com/office/drawing/2014/main" id="{A48A1771-805C-67CD-2DE4-DAB47F97699F}"/>
              </a:ext>
            </a:extLst>
          </p:cNvPr>
          <p:cNvSpPr/>
          <p:nvPr/>
        </p:nvSpPr>
        <p:spPr>
          <a:xfrm rot="16200000">
            <a:off x="6210417" y="2093408"/>
            <a:ext cx="116927" cy="270958"/>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Arrow: Down 17">
            <a:extLst>
              <a:ext uri="{FF2B5EF4-FFF2-40B4-BE49-F238E27FC236}">
                <a16:creationId xmlns:a16="http://schemas.microsoft.com/office/drawing/2014/main" id="{899C389E-C22F-6458-3B4E-FFE6B7639C6E}"/>
              </a:ext>
            </a:extLst>
          </p:cNvPr>
          <p:cNvSpPr/>
          <p:nvPr/>
        </p:nvSpPr>
        <p:spPr>
          <a:xfrm>
            <a:off x="7245733" y="2761861"/>
            <a:ext cx="124428" cy="236296"/>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AD9BFAB5-F83F-F886-34F4-0F4A227455B4}"/>
              </a:ext>
            </a:extLst>
          </p:cNvPr>
          <p:cNvSpPr/>
          <p:nvPr/>
        </p:nvSpPr>
        <p:spPr>
          <a:xfrm>
            <a:off x="7255064" y="4077673"/>
            <a:ext cx="124428" cy="236296"/>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Arrow: Down 19">
            <a:extLst>
              <a:ext uri="{FF2B5EF4-FFF2-40B4-BE49-F238E27FC236}">
                <a16:creationId xmlns:a16="http://schemas.microsoft.com/office/drawing/2014/main" id="{15E9D310-CF71-FD45-F79B-FFD9B1D8A69D}"/>
              </a:ext>
            </a:extLst>
          </p:cNvPr>
          <p:cNvSpPr/>
          <p:nvPr/>
        </p:nvSpPr>
        <p:spPr>
          <a:xfrm rot="16200000">
            <a:off x="4162227" y="2094325"/>
            <a:ext cx="124428" cy="274899"/>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2D3FE02-4DDA-C1D1-6742-59A8BA6BA22A}"/>
              </a:ext>
            </a:extLst>
          </p:cNvPr>
          <p:cNvSpPr/>
          <p:nvPr/>
        </p:nvSpPr>
        <p:spPr>
          <a:xfrm>
            <a:off x="6553200" y="4430621"/>
            <a:ext cx="1565476" cy="838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libri" panose="020F0502020204030204" pitchFamily="34" charset="0"/>
                <a:ea typeface="Calibri" panose="020F0502020204030204" pitchFamily="34" charset="0"/>
                <a:cs typeface="Calibri" panose="020F0502020204030204" pitchFamily="34" charset="0"/>
              </a:rPr>
              <a:t>Can make it’s own playlist named as  “My Playlist”.</a:t>
            </a:r>
          </a:p>
        </p:txBody>
      </p:sp>
      <p:sp>
        <p:nvSpPr>
          <p:cNvPr id="15" name="Arrow: Down 14">
            <a:extLst>
              <a:ext uri="{FF2B5EF4-FFF2-40B4-BE49-F238E27FC236}">
                <a16:creationId xmlns:a16="http://schemas.microsoft.com/office/drawing/2014/main" id="{FD368E91-8DC9-BE97-CA31-8DD35B21F226}"/>
              </a:ext>
            </a:extLst>
          </p:cNvPr>
          <p:cNvSpPr/>
          <p:nvPr/>
        </p:nvSpPr>
        <p:spPr>
          <a:xfrm rot="16200000">
            <a:off x="2116077" y="2094325"/>
            <a:ext cx="124428" cy="274899"/>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3AD76F1D-9F16-801B-E045-7EE70C94C2A3}"/>
              </a:ext>
            </a:extLst>
          </p:cNvPr>
          <p:cNvSpPr/>
          <p:nvPr/>
        </p:nvSpPr>
        <p:spPr>
          <a:xfrm rot="5400000">
            <a:off x="6208636" y="4712271"/>
            <a:ext cx="124428" cy="274899"/>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D4E9295-0BC9-3478-E6A7-EF6CCF1B3496}"/>
              </a:ext>
            </a:extLst>
          </p:cNvPr>
          <p:cNvSpPr/>
          <p:nvPr/>
        </p:nvSpPr>
        <p:spPr>
          <a:xfrm>
            <a:off x="4495474" y="4430620"/>
            <a:ext cx="1565476" cy="838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libri" panose="020F0502020204030204" pitchFamily="34" charset="0"/>
                <a:ea typeface="Calibri" panose="020F0502020204030204" pitchFamily="34" charset="0"/>
                <a:cs typeface="Calibri" panose="020F0502020204030204" pitchFamily="34" charset="0"/>
              </a:rPr>
              <a:t>User will have access to contact us page if faces any issue.</a:t>
            </a:r>
          </a:p>
        </p:txBody>
      </p:sp>
    </p:spTree>
    <p:extLst>
      <p:ext uri="{BB962C8B-B14F-4D97-AF65-F5344CB8AC3E}">
        <p14:creationId xmlns:p14="http://schemas.microsoft.com/office/powerpoint/2010/main" val="41820296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6BB4C-2523-0768-0057-C10C23742118}"/>
              </a:ext>
            </a:extLst>
          </p:cNvPr>
          <p:cNvSpPr>
            <a:spLocks noGrp="1"/>
          </p:cNvSpPr>
          <p:nvPr>
            <p:ph type="title"/>
          </p:nvPr>
        </p:nvSpPr>
        <p:spPr/>
        <p:txBody>
          <a:bodyPr/>
          <a:lstStyle/>
          <a:p>
            <a:r>
              <a:rPr lang="en-US" dirty="0"/>
              <a:t>RESULT</a:t>
            </a:r>
          </a:p>
        </p:txBody>
      </p:sp>
      <p:sp>
        <p:nvSpPr>
          <p:cNvPr id="3" name="Text Placeholder 2">
            <a:extLst>
              <a:ext uri="{FF2B5EF4-FFF2-40B4-BE49-F238E27FC236}">
                <a16:creationId xmlns:a16="http://schemas.microsoft.com/office/drawing/2014/main" id="{07FAF5CB-3D9E-D54C-E7EE-265F11143297}"/>
              </a:ext>
            </a:extLst>
          </p:cNvPr>
          <p:cNvSpPr>
            <a:spLocks noGrp="1"/>
          </p:cNvSpPr>
          <p:nvPr>
            <p:ph type="body" idx="1"/>
          </p:nvPr>
        </p:nvSpPr>
        <p:spPr>
          <a:xfrm>
            <a:off x="150471" y="983848"/>
            <a:ext cx="8536329" cy="4913715"/>
          </a:xfrm>
        </p:spPr>
        <p:txBody>
          <a:bodyPr/>
          <a:lstStyle/>
          <a:p>
            <a:r>
              <a:rPr lang="en-US" sz="2400" dirty="0"/>
              <a:t>The music player application is built using </a:t>
            </a:r>
            <a:r>
              <a:rPr lang="en-US" sz="2400" b="1" dirty="0"/>
              <a:t>HTML,CSS, and JavaScript, </a:t>
            </a:r>
            <a:r>
              <a:rPr lang="en-US" sz="2400" dirty="0"/>
              <a:t>ensuring a smooth compatible application.</a:t>
            </a:r>
          </a:p>
          <a:p>
            <a:r>
              <a:rPr lang="en-US" sz="2400" dirty="0"/>
              <a:t>The application is lightweight and optimized for fast loading and smooth performance.</a:t>
            </a:r>
          </a:p>
          <a:p>
            <a:r>
              <a:rPr lang="en-US" sz="2400" dirty="0"/>
              <a:t>The </a:t>
            </a:r>
            <a:r>
              <a:rPr lang="en-US" sz="2400" b="1" dirty="0"/>
              <a:t>Audio Playback </a:t>
            </a:r>
            <a:r>
              <a:rPr lang="en-US" sz="2400" dirty="0"/>
              <a:t>is seamless and does not experience any lag or buffering issues.</a:t>
            </a:r>
          </a:p>
          <a:p>
            <a:r>
              <a:rPr lang="en-US" sz="2400" dirty="0"/>
              <a:t>The application is designed to consume minimal system resources, ensuring efficient performance.</a:t>
            </a:r>
          </a:p>
          <a:p>
            <a:pPr marL="114300" indent="0">
              <a:buNone/>
            </a:pPr>
            <a:endParaRPr lang="en-US" sz="2400" dirty="0"/>
          </a:p>
        </p:txBody>
      </p:sp>
      <p:sp>
        <p:nvSpPr>
          <p:cNvPr id="4" name="Date Placeholder 3">
            <a:extLst>
              <a:ext uri="{FF2B5EF4-FFF2-40B4-BE49-F238E27FC236}">
                <a16:creationId xmlns:a16="http://schemas.microsoft.com/office/drawing/2014/main" id="{DDC967E0-00C9-36F5-90A7-B725CB57D2A8}"/>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F9EC28AC-BD72-7085-D3A9-AE5C68A439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pic>
        <p:nvPicPr>
          <p:cNvPr id="7" name="Picture 6">
            <a:extLst>
              <a:ext uri="{FF2B5EF4-FFF2-40B4-BE49-F238E27FC236}">
                <a16:creationId xmlns:a16="http://schemas.microsoft.com/office/drawing/2014/main" id="{4CA21AE6-A1C7-9869-4E15-41399EAD355C}"/>
              </a:ext>
            </a:extLst>
          </p:cNvPr>
          <p:cNvPicPr>
            <a:picLocks noChangeAspect="1"/>
          </p:cNvPicPr>
          <p:nvPr/>
        </p:nvPicPr>
        <p:blipFill>
          <a:blip r:embed="rId2"/>
          <a:stretch>
            <a:fillRect/>
          </a:stretch>
        </p:blipFill>
        <p:spPr>
          <a:xfrm>
            <a:off x="3505200" y="4315408"/>
            <a:ext cx="2133600" cy="2133600"/>
          </a:xfrm>
          <a:prstGeom prst="rect">
            <a:avLst/>
          </a:prstGeom>
          <a:ln>
            <a:noFill/>
          </a:ln>
          <a:effectLst>
            <a:softEdge rad="112500"/>
          </a:effectLst>
        </p:spPr>
      </p:pic>
    </p:spTree>
    <p:extLst>
      <p:ext uri="{BB962C8B-B14F-4D97-AF65-F5344CB8AC3E}">
        <p14:creationId xmlns:p14="http://schemas.microsoft.com/office/powerpoint/2010/main" val="1288232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4B24C-6D6F-F849-733B-8803DD905399}"/>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1A9444F9-8D81-C305-EF0F-235309638BB2}"/>
              </a:ext>
            </a:extLst>
          </p:cNvPr>
          <p:cNvSpPr>
            <a:spLocks noGrp="1"/>
          </p:cNvSpPr>
          <p:nvPr>
            <p:ph type="body" idx="1"/>
          </p:nvPr>
        </p:nvSpPr>
        <p:spPr>
          <a:xfrm>
            <a:off x="138896" y="983848"/>
            <a:ext cx="8547904" cy="4913715"/>
          </a:xfrm>
        </p:spPr>
        <p:txBody>
          <a:bodyPr/>
          <a:lstStyle/>
          <a:p>
            <a:pPr marL="114300" indent="0">
              <a:buNone/>
            </a:pPr>
            <a:r>
              <a:rPr lang="en-US" b="1" dirty="0"/>
              <a:t>Key Findings</a:t>
            </a:r>
          </a:p>
          <a:p>
            <a:r>
              <a:rPr lang="en-US" sz="2400" dirty="0"/>
              <a:t>The music player application project successfully implemented the core functionalities </a:t>
            </a:r>
            <a:r>
              <a:rPr lang="en-US" sz="2400" b="1" dirty="0"/>
              <a:t>of playing and playback of songs</a:t>
            </a:r>
            <a:r>
              <a:rPr lang="en-US" sz="2400" dirty="0"/>
              <a:t>.</a:t>
            </a:r>
          </a:p>
          <a:p>
            <a:r>
              <a:rPr lang="en-US" sz="2400" dirty="0"/>
              <a:t>The </a:t>
            </a:r>
            <a:r>
              <a:rPr lang="en-US" sz="2400" b="1" dirty="0"/>
              <a:t>HTML, CSS and JavaScript languages</a:t>
            </a:r>
            <a:r>
              <a:rPr lang="en-US" sz="2400" dirty="0"/>
              <a:t> were effectively used to create an interactive and user-friendly interface.</a:t>
            </a:r>
          </a:p>
          <a:p>
            <a:r>
              <a:rPr lang="en-US" sz="2400" dirty="0"/>
              <a:t>The project provided an opportunity to practice and improve coding skills in </a:t>
            </a:r>
            <a:r>
              <a:rPr lang="en-US" sz="2400" b="1" dirty="0"/>
              <a:t>front-end web development</a:t>
            </a:r>
            <a:r>
              <a:rPr lang="en-US" sz="2400" dirty="0"/>
              <a:t>.</a:t>
            </a:r>
          </a:p>
        </p:txBody>
      </p:sp>
      <p:sp>
        <p:nvSpPr>
          <p:cNvPr id="4" name="Date Placeholder 3">
            <a:extLst>
              <a:ext uri="{FF2B5EF4-FFF2-40B4-BE49-F238E27FC236}">
                <a16:creationId xmlns:a16="http://schemas.microsoft.com/office/drawing/2014/main" id="{99C3F954-F765-77C5-80C1-BCEB35355921}"/>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F81EC94A-D02F-8327-EEF9-66391793CA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Tree>
    <p:extLst>
      <p:ext uri="{BB962C8B-B14F-4D97-AF65-F5344CB8AC3E}">
        <p14:creationId xmlns:p14="http://schemas.microsoft.com/office/powerpoint/2010/main" val="6420862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9404-4D06-FE3E-D7F6-DD360DD09676}"/>
              </a:ext>
            </a:extLst>
          </p:cNvPr>
          <p:cNvSpPr>
            <a:spLocks noGrp="1"/>
          </p:cNvSpPr>
          <p:nvPr>
            <p:ph type="title"/>
          </p:nvPr>
        </p:nvSpPr>
        <p:spPr/>
        <p:txBody>
          <a:bodyPr/>
          <a:lstStyle/>
          <a:p>
            <a:r>
              <a:rPr lang="en-US" dirty="0"/>
              <a:t>LESSONS LEARNED</a:t>
            </a:r>
          </a:p>
        </p:txBody>
      </p:sp>
      <p:sp>
        <p:nvSpPr>
          <p:cNvPr id="3" name="Text Placeholder 2">
            <a:extLst>
              <a:ext uri="{FF2B5EF4-FFF2-40B4-BE49-F238E27FC236}">
                <a16:creationId xmlns:a16="http://schemas.microsoft.com/office/drawing/2014/main" id="{83B9A21E-3F7B-91A9-4BE2-FE90E64BC05F}"/>
              </a:ext>
            </a:extLst>
          </p:cNvPr>
          <p:cNvSpPr>
            <a:spLocks noGrp="1"/>
          </p:cNvSpPr>
          <p:nvPr>
            <p:ph type="body" idx="1"/>
          </p:nvPr>
        </p:nvSpPr>
        <p:spPr>
          <a:xfrm>
            <a:off x="138896" y="1006998"/>
            <a:ext cx="8547904" cy="4890566"/>
          </a:xfrm>
        </p:spPr>
        <p:txBody>
          <a:bodyPr/>
          <a:lstStyle/>
          <a:p>
            <a:r>
              <a:rPr lang="en-US" sz="2400" dirty="0"/>
              <a:t>Working on this project enhanced understanding of </a:t>
            </a:r>
            <a:r>
              <a:rPr lang="en-US" sz="2400" b="1" dirty="0"/>
              <a:t>HTML, CSS and JavaScript </a:t>
            </a:r>
            <a:r>
              <a:rPr lang="en-US" sz="2400" dirty="0"/>
              <a:t>concepts.</a:t>
            </a:r>
          </a:p>
          <a:p>
            <a:r>
              <a:rPr lang="en-US" sz="2400" b="1" dirty="0"/>
              <a:t>Collaboration and teamwork </a:t>
            </a:r>
            <a:r>
              <a:rPr lang="en-US" sz="2400" dirty="0"/>
              <a:t>skills were developed through working with a group of peers.</a:t>
            </a:r>
          </a:p>
          <a:p>
            <a:r>
              <a:rPr lang="en-US" sz="2400" b="1" dirty="0"/>
              <a:t>Debugging and troubleshooting  skills </a:t>
            </a:r>
            <a:r>
              <a:rPr lang="en-US" sz="2400" dirty="0"/>
              <a:t>were honed by identifying and fixing issues in the code.</a:t>
            </a:r>
            <a:endParaRPr lang="en-US" sz="2400" b="1" dirty="0"/>
          </a:p>
        </p:txBody>
      </p:sp>
      <p:sp>
        <p:nvSpPr>
          <p:cNvPr id="4" name="Date Placeholder 3">
            <a:extLst>
              <a:ext uri="{FF2B5EF4-FFF2-40B4-BE49-F238E27FC236}">
                <a16:creationId xmlns:a16="http://schemas.microsoft.com/office/drawing/2014/main" id="{AD699B92-3A10-2222-14C6-7202CAB8B9EB}"/>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6AB6C610-CF10-6592-E3F0-A7BF82D0BC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Tree>
    <p:extLst>
      <p:ext uri="{BB962C8B-B14F-4D97-AF65-F5344CB8AC3E}">
        <p14:creationId xmlns:p14="http://schemas.microsoft.com/office/powerpoint/2010/main" val="21938193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1C9D2-A1E6-D040-9DF0-20AA27A4631F}"/>
              </a:ext>
            </a:extLst>
          </p:cNvPr>
          <p:cNvSpPr>
            <a:spLocks noGrp="1"/>
          </p:cNvSpPr>
          <p:nvPr>
            <p:ph type="title"/>
          </p:nvPr>
        </p:nvSpPr>
        <p:spPr/>
        <p:txBody>
          <a:bodyPr/>
          <a:lstStyle/>
          <a:p>
            <a:r>
              <a:rPr lang="en-US" dirty="0"/>
              <a:t>SOURCE CODE</a:t>
            </a:r>
          </a:p>
        </p:txBody>
      </p:sp>
      <p:sp>
        <p:nvSpPr>
          <p:cNvPr id="4" name="Date Placeholder 3">
            <a:extLst>
              <a:ext uri="{FF2B5EF4-FFF2-40B4-BE49-F238E27FC236}">
                <a16:creationId xmlns:a16="http://schemas.microsoft.com/office/drawing/2014/main" id="{5D7A4541-5DB3-FAF5-9F1A-A2FADB48BADB}"/>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36A3DF56-AD3D-BFD5-BD09-58C64831A4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pic>
        <p:nvPicPr>
          <p:cNvPr id="7" name="Picture 6">
            <a:extLst>
              <a:ext uri="{FF2B5EF4-FFF2-40B4-BE49-F238E27FC236}">
                <a16:creationId xmlns:a16="http://schemas.microsoft.com/office/drawing/2014/main" id="{F74BB705-9450-2EBD-2504-B9BDEF7F8697}"/>
              </a:ext>
            </a:extLst>
          </p:cNvPr>
          <p:cNvPicPr>
            <a:picLocks noChangeAspect="1"/>
          </p:cNvPicPr>
          <p:nvPr/>
        </p:nvPicPr>
        <p:blipFill>
          <a:blip r:embed="rId2"/>
          <a:stretch>
            <a:fillRect/>
          </a:stretch>
        </p:blipFill>
        <p:spPr>
          <a:xfrm>
            <a:off x="104172" y="1101965"/>
            <a:ext cx="2836734" cy="1518639"/>
          </a:xfrm>
          <a:prstGeom prst="rect">
            <a:avLst/>
          </a:prstGeom>
        </p:spPr>
      </p:pic>
      <p:pic>
        <p:nvPicPr>
          <p:cNvPr id="9" name="Picture 8">
            <a:extLst>
              <a:ext uri="{FF2B5EF4-FFF2-40B4-BE49-F238E27FC236}">
                <a16:creationId xmlns:a16="http://schemas.microsoft.com/office/drawing/2014/main" id="{3346A639-9233-2D8C-DC74-182EE438F3D2}"/>
              </a:ext>
            </a:extLst>
          </p:cNvPr>
          <p:cNvPicPr>
            <a:picLocks noChangeAspect="1"/>
          </p:cNvPicPr>
          <p:nvPr/>
        </p:nvPicPr>
        <p:blipFill>
          <a:blip r:embed="rId3"/>
          <a:stretch>
            <a:fillRect/>
          </a:stretch>
        </p:blipFill>
        <p:spPr>
          <a:xfrm>
            <a:off x="104171" y="2819629"/>
            <a:ext cx="2836735" cy="1700939"/>
          </a:xfrm>
          <a:prstGeom prst="rect">
            <a:avLst/>
          </a:prstGeom>
        </p:spPr>
      </p:pic>
      <p:pic>
        <p:nvPicPr>
          <p:cNvPr id="11" name="Picture 10">
            <a:extLst>
              <a:ext uri="{FF2B5EF4-FFF2-40B4-BE49-F238E27FC236}">
                <a16:creationId xmlns:a16="http://schemas.microsoft.com/office/drawing/2014/main" id="{398BF778-4C3A-8E83-3561-BACAC3217C5C}"/>
              </a:ext>
            </a:extLst>
          </p:cNvPr>
          <p:cNvPicPr>
            <a:picLocks noChangeAspect="1"/>
          </p:cNvPicPr>
          <p:nvPr/>
        </p:nvPicPr>
        <p:blipFill>
          <a:blip r:embed="rId4"/>
          <a:stretch>
            <a:fillRect/>
          </a:stretch>
        </p:blipFill>
        <p:spPr>
          <a:xfrm>
            <a:off x="104171" y="4719593"/>
            <a:ext cx="2836735" cy="1601744"/>
          </a:xfrm>
          <a:prstGeom prst="rect">
            <a:avLst/>
          </a:prstGeom>
        </p:spPr>
      </p:pic>
      <p:pic>
        <p:nvPicPr>
          <p:cNvPr id="14" name="Picture 13">
            <a:extLst>
              <a:ext uri="{FF2B5EF4-FFF2-40B4-BE49-F238E27FC236}">
                <a16:creationId xmlns:a16="http://schemas.microsoft.com/office/drawing/2014/main" id="{84BFDDE3-43C2-892F-FDDB-0F4A868ED6EB}"/>
              </a:ext>
            </a:extLst>
          </p:cNvPr>
          <p:cNvPicPr>
            <a:picLocks noChangeAspect="1"/>
          </p:cNvPicPr>
          <p:nvPr/>
        </p:nvPicPr>
        <p:blipFill>
          <a:blip r:embed="rId5"/>
          <a:stretch>
            <a:fillRect/>
          </a:stretch>
        </p:blipFill>
        <p:spPr>
          <a:xfrm>
            <a:off x="3288272" y="1101965"/>
            <a:ext cx="2836734" cy="1518639"/>
          </a:xfrm>
          <a:prstGeom prst="rect">
            <a:avLst/>
          </a:prstGeom>
        </p:spPr>
      </p:pic>
      <p:pic>
        <p:nvPicPr>
          <p:cNvPr id="16" name="Picture 15">
            <a:extLst>
              <a:ext uri="{FF2B5EF4-FFF2-40B4-BE49-F238E27FC236}">
                <a16:creationId xmlns:a16="http://schemas.microsoft.com/office/drawing/2014/main" id="{8579104F-7717-F25F-938A-F875BB748C55}"/>
              </a:ext>
            </a:extLst>
          </p:cNvPr>
          <p:cNvPicPr>
            <a:picLocks noChangeAspect="1"/>
          </p:cNvPicPr>
          <p:nvPr/>
        </p:nvPicPr>
        <p:blipFill>
          <a:blip r:embed="rId6"/>
          <a:stretch>
            <a:fillRect/>
          </a:stretch>
        </p:blipFill>
        <p:spPr>
          <a:xfrm>
            <a:off x="3288271" y="2819628"/>
            <a:ext cx="2836735" cy="1700939"/>
          </a:xfrm>
          <a:prstGeom prst="rect">
            <a:avLst/>
          </a:prstGeom>
        </p:spPr>
      </p:pic>
      <p:pic>
        <p:nvPicPr>
          <p:cNvPr id="18" name="Picture 17">
            <a:extLst>
              <a:ext uri="{FF2B5EF4-FFF2-40B4-BE49-F238E27FC236}">
                <a16:creationId xmlns:a16="http://schemas.microsoft.com/office/drawing/2014/main" id="{CDE0E906-19FD-D7D4-34B9-E521B01DA546}"/>
              </a:ext>
            </a:extLst>
          </p:cNvPr>
          <p:cNvPicPr>
            <a:picLocks noChangeAspect="1"/>
          </p:cNvPicPr>
          <p:nvPr/>
        </p:nvPicPr>
        <p:blipFill>
          <a:blip r:embed="rId7"/>
          <a:stretch>
            <a:fillRect/>
          </a:stretch>
        </p:blipFill>
        <p:spPr>
          <a:xfrm>
            <a:off x="3288270" y="4719591"/>
            <a:ext cx="2836735" cy="1601744"/>
          </a:xfrm>
          <a:prstGeom prst="rect">
            <a:avLst/>
          </a:prstGeom>
        </p:spPr>
      </p:pic>
      <p:pic>
        <p:nvPicPr>
          <p:cNvPr id="20" name="Picture 19">
            <a:extLst>
              <a:ext uri="{FF2B5EF4-FFF2-40B4-BE49-F238E27FC236}">
                <a16:creationId xmlns:a16="http://schemas.microsoft.com/office/drawing/2014/main" id="{B074BE50-300D-8057-710E-CF66080B812C}"/>
              </a:ext>
            </a:extLst>
          </p:cNvPr>
          <p:cNvPicPr>
            <a:picLocks noChangeAspect="1"/>
          </p:cNvPicPr>
          <p:nvPr/>
        </p:nvPicPr>
        <p:blipFill>
          <a:blip r:embed="rId8"/>
          <a:stretch>
            <a:fillRect/>
          </a:stretch>
        </p:blipFill>
        <p:spPr>
          <a:xfrm>
            <a:off x="6472372" y="1101965"/>
            <a:ext cx="2567456" cy="1518639"/>
          </a:xfrm>
          <a:prstGeom prst="rect">
            <a:avLst/>
          </a:prstGeom>
        </p:spPr>
      </p:pic>
      <p:pic>
        <p:nvPicPr>
          <p:cNvPr id="22" name="Picture 21">
            <a:extLst>
              <a:ext uri="{FF2B5EF4-FFF2-40B4-BE49-F238E27FC236}">
                <a16:creationId xmlns:a16="http://schemas.microsoft.com/office/drawing/2014/main" id="{D8B6012D-0F68-A2C5-EB12-88B04642BCC3}"/>
              </a:ext>
            </a:extLst>
          </p:cNvPr>
          <p:cNvPicPr>
            <a:picLocks noChangeAspect="1"/>
          </p:cNvPicPr>
          <p:nvPr/>
        </p:nvPicPr>
        <p:blipFill>
          <a:blip r:embed="rId9"/>
          <a:stretch>
            <a:fillRect/>
          </a:stretch>
        </p:blipFill>
        <p:spPr>
          <a:xfrm>
            <a:off x="6472371" y="2819627"/>
            <a:ext cx="2567457" cy="1700939"/>
          </a:xfrm>
          <a:prstGeom prst="rect">
            <a:avLst/>
          </a:prstGeom>
        </p:spPr>
      </p:pic>
      <p:pic>
        <p:nvPicPr>
          <p:cNvPr id="24" name="Picture 23">
            <a:extLst>
              <a:ext uri="{FF2B5EF4-FFF2-40B4-BE49-F238E27FC236}">
                <a16:creationId xmlns:a16="http://schemas.microsoft.com/office/drawing/2014/main" id="{03E5886D-8DA3-204E-8B77-AE0A83304C6A}"/>
              </a:ext>
            </a:extLst>
          </p:cNvPr>
          <p:cNvPicPr>
            <a:picLocks noChangeAspect="1"/>
          </p:cNvPicPr>
          <p:nvPr/>
        </p:nvPicPr>
        <p:blipFill>
          <a:blip r:embed="rId10"/>
          <a:stretch>
            <a:fillRect/>
          </a:stretch>
        </p:blipFill>
        <p:spPr>
          <a:xfrm>
            <a:off x="6472371" y="4716360"/>
            <a:ext cx="2567457" cy="1601744"/>
          </a:xfrm>
          <a:prstGeom prst="rect">
            <a:avLst/>
          </a:prstGeom>
        </p:spPr>
      </p:pic>
    </p:spTree>
    <p:extLst>
      <p:ext uri="{BB962C8B-B14F-4D97-AF65-F5344CB8AC3E}">
        <p14:creationId xmlns:p14="http://schemas.microsoft.com/office/powerpoint/2010/main" val="35109009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8AE33-695E-8063-9632-4222D2BE4E80}"/>
              </a:ext>
            </a:extLst>
          </p:cNvPr>
          <p:cNvSpPr>
            <a:spLocks noGrp="1"/>
          </p:cNvSpPr>
          <p:nvPr>
            <p:ph type="title"/>
          </p:nvPr>
        </p:nvSpPr>
        <p:spPr/>
        <p:txBody>
          <a:bodyPr/>
          <a:lstStyle/>
          <a:p>
            <a:r>
              <a:rPr lang="en-US" dirty="0"/>
              <a:t>REGISTER PAGE</a:t>
            </a:r>
          </a:p>
        </p:txBody>
      </p:sp>
      <p:sp>
        <p:nvSpPr>
          <p:cNvPr id="4" name="Date Placeholder 3">
            <a:extLst>
              <a:ext uri="{FF2B5EF4-FFF2-40B4-BE49-F238E27FC236}">
                <a16:creationId xmlns:a16="http://schemas.microsoft.com/office/drawing/2014/main" id="{AF4F923B-2D1F-4BED-107B-A3FBFBF39D84}"/>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A127D28F-B4B8-AE6C-CA86-F443622F39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pic>
        <p:nvPicPr>
          <p:cNvPr id="7" name="Picture 6">
            <a:extLst>
              <a:ext uri="{FF2B5EF4-FFF2-40B4-BE49-F238E27FC236}">
                <a16:creationId xmlns:a16="http://schemas.microsoft.com/office/drawing/2014/main" id="{4E524A9D-BA9E-E50E-C34A-E55185882C2F}"/>
              </a:ext>
            </a:extLst>
          </p:cNvPr>
          <p:cNvPicPr>
            <a:picLocks noChangeAspect="1"/>
          </p:cNvPicPr>
          <p:nvPr/>
        </p:nvPicPr>
        <p:blipFill>
          <a:blip r:embed="rId2"/>
          <a:stretch>
            <a:fillRect/>
          </a:stretch>
        </p:blipFill>
        <p:spPr>
          <a:xfrm>
            <a:off x="273475" y="1346885"/>
            <a:ext cx="8629712" cy="4428121"/>
          </a:xfrm>
          <a:prstGeom prst="rect">
            <a:avLst/>
          </a:prstGeom>
        </p:spPr>
      </p:pic>
    </p:spTree>
    <p:extLst>
      <p:ext uri="{BB962C8B-B14F-4D97-AF65-F5344CB8AC3E}">
        <p14:creationId xmlns:p14="http://schemas.microsoft.com/office/powerpoint/2010/main" val="351516177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85C97-086C-DF5F-88A3-E12B41432F85}"/>
              </a:ext>
            </a:extLst>
          </p:cNvPr>
          <p:cNvSpPr>
            <a:spLocks noGrp="1"/>
          </p:cNvSpPr>
          <p:nvPr>
            <p:ph type="title"/>
          </p:nvPr>
        </p:nvSpPr>
        <p:spPr/>
        <p:txBody>
          <a:bodyPr/>
          <a:lstStyle/>
          <a:p>
            <a:r>
              <a:rPr lang="en-US" dirty="0"/>
              <a:t>LOGIN PAGE</a:t>
            </a:r>
          </a:p>
        </p:txBody>
      </p:sp>
      <p:sp>
        <p:nvSpPr>
          <p:cNvPr id="4" name="Date Placeholder 3">
            <a:extLst>
              <a:ext uri="{FF2B5EF4-FFF2-40B4-BE49-F238E27FC236}">
                <a16:creationId xmlns:a16="http://schemas.microsoft.com/office/drawing/2014/main" id="{42F91D32-1DB0-4137-75A3-8EA71EA530A0}"/>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21AE7AC5-BDC9-126B-B991-E33DF05E9F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pic>
        <p:nvPicPr>
          <p:cNvPr id="7" name="Picture 6">
            <a:extLst>
              <a:ext uri="{FF2B5EF4-FFF2-40B4-BE49-F238E27FC236}">
                <a16:creationId xmlns:a16="http://schemas.microsoft.com/office/drawing/2014/main" id="{5EB42DDB-B269-9352-0929-46487BA18C58}"/>
              </a:ext>
            </a:extLst>
          </p:cNvPr>
          <p:cNvPicPr>
            <a:picLocks noChangeAspect="1"/>
          </p:cNvPicPr>
          <p:nvPr/>
        </p:nvPicPr>
        <p:blipFill>
          <a:blip r:embed="rId2"/>
          <a:stretch>
            <a:fillRect/>
          </a:stretch>
        </p:blipFill>
        <p:spPr>
          <a:xfrm>
            <a:off x="307910" y="1315616"/>
            <a:ext cx="8584163" cy="4456534"/>
          </a:xfrm>
          <a:prstGeom prst="rect">
            <a:avLst/>
          </a:prstGeom>
        </p:spPr>
      </p:pic>
    </p:spTree>
    <p:extLst>
      <p:ext uri="{BB962C8B-B14F-4D97-AF65-F5344CB8AC3E}">
        <p14:creationId xmlns:p14="http://schemas.microsoft.com/office/powerpoint/2010/main" val="417668334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586F847-FFC6-8124-D7A4-27AC8764A480}"/>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A77AC16D-8D7D-F237-D033-D536183A28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
        <p:nvSpPr>
          <p:cNvPr id="6" name="Title 1">
            <a:extLst>
              <a:ext uri="{FF2B5EF4-FFF2-40B4-BE49-F238E27FC236}">
                <a16:creationId xmlns:a16="http://schemas.microsoft.com/office/drawing/2014/main" id="{E238AF8F-BD3B-1D29-AB37-618913F7D345}"/>
              </a:ext>
            </a:extLst>
          </p:cNvPr>
          <p:cNvSpPr>
            <a:spLocks noGrp="1"/>
          </p:cNvSpPr>
          <p:nvPr>
            <p:ph type="title"/>
          </p:nvPr>
        </p:nvSpPr>
        <p:spPr>
          <a:xfrm>
            <a:off x="0" y="0"/>
            <a:ext cx="6477000" cy="838200"/>
          </a:xfrm>
        </p:spPr>
        <p:txBody>
          <a:bodyPr/>
          <a:lstStyle/>
          <a:p>
            <a:r>
              <a:rPr lang="en-US" dirty="0"/>
              <a:t>Home Page</a:t>
            </a:r>
          </a:p>
        </p:txBody>
      </p:sp>
      <p:pic>
        <p:nvPicPr>
          <p:cNvPr id="3" name="Picture 2">
            <a:extLst>
              <a:ext uri="{FF2B5EF4-FFF2-40B4-BE49-F238E27FC236}">
                <a16:creationId xmlns:a16="http://schemas.microsoft.com/office/drawing/2014/main" id="{92911F39-27D6-F245-C034-81905FE267D9}"/>
              </a:ext>
            </a:extLst>
          </p:cNvPr>
          <p:cNvPicPr>
            <a:picLocks noChangeAspect="1"/>
          </p:cNvPicPr>
          <p:nvPr/>
        </p:nvPicPr>
        <p:blipFill>
          <a:blip r:embed="rId2"/>
          <a:stretch>
            <a:fillRect/>
          </a:stretch>
        </p:blipFill>
        <p:spPr>
          <a:xfrm>
            <a:off x="116632" y="1184402"/>
            <a:ext cx="8910735" cy="5012289"/>
          </a:xfrm>
          <a:prstGeom prst="rect">
            <a:avLst/>
          </a:prstGeom>
        </p:spPr>
      </p:pic>
    </p:spTree>
    <p:extLst>
      <p:ext uri="{BB962C8B-B14F-4D97-AF65-F5344CB8AC3E}">
        <p14:creationId xmlns:p14="http://schemas.microsoft.com/office/powerpoint/2010/main" val="31415697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C53F4-7BCE-D018-0F40-B9696B706A6B}"/>
              </a:ext>
            </a:extLst>
          </p:cNvPr>
          <p:cNvSpPr>
            <a:spLocks noGrp="1"/>
          </p:cNvSpPr>
          <p:nvPr>
            <p:ph type="title"/>
          </p:nvPr>
        </p:nvSpPr>
        <p:spPr/>
        <p:txBody>
          <a:bodyPr/>
          <a:lstStyle/>
          <a:p>
            <a:r>
              <a:rPr lang="en-US" dirty="0"/>
              <a:t>My </a:t>
            </a:r>
            <a:r>
              <a:rPr lang="en-US" dirty="0" err="1"/>
              <a:t>PLaylist</a:t>
            </a:r>
            <a:endParaRPr lang="en-US" dirty="0"/>
          </a:p>
        </p:txBody>
      </p:sp>
      <p:sp>
        <p:nvSpPr>
          <p:cNvPr id="3" name="Text Placeholder 2">
            <a:extLst>
              <a:ext uri="{FF2B5EF4-FFF2-40B4-BE49-F238E27FC236}">
                <a16:creationId xmlns:a16="http://schemas.microsoft.com/office/drawing/2014/main" id="{67FFB22C-F2A1-D1EC-98E5-AB1D1D263867}"/>
              </a:ext>
            </a:extLst>
          </p:cNvPr>
          <p:cNvSpPr>
            <a:spLocks noGrp="1"/>
          </p:cNvSpPr>
          <p:nvPr>
            <p:ph type="body" idx="1"/>
          </p:nvPr>
        </p:nvSpPr>
        <p:spPr/>
        <p:txBody>
          <a:bodyPr/>
          <a:lstStyle/>
          <a:p>
            <a:endParaRPr lang="en-US" dirty="0"/>
          </a:p>
        </p:txBody>
      </p:sp>
      <p:sp>
        <p:nvSpPr>
          <p:cNvPr id="4" name="Date Placeholder 3">
            <a:extLst>
              <a:ext uri="{FF2B5EF4-FFF2-40B4-BE49-F238E27FC236}">
                <a16:creationId xmlns:a16="http://schemas.microsoft.com/office/drawing/2014/main" id="{5CF36BF2-7854-52CF-A4B9-7C3BBD83A20F}"/>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B17D749C-EC6F-DA43-4C6A-0E5DC0DEC1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pic>
        <p:nvPicPr>
          <p:cNvPr id="7" name="Picture 6">
            <a:extLst>
              <a:ext uri="{FF2B5EF4-FFF2-40B4-BE49-F238E27FC236}">
                <a16:creationId xmlns:a16="http://schemas.microsoft.com/office/drawing/2014/main" id="{79A53A32-AC86-2FC0-B0FA-CD2E5819828A}"/>
              </a:ext>
            </a:extLst>
          </p:cNvPr>
          <p:cNvPicPr>
            <a:picLocks noChangeAspect="1"/>
          </p:cNvPicPr>
          <p:nvPr/>
        </p:nvPicPr>
        <p:blipFill>
          <a:blip r:embed="rId2"/>
          <a:stretch>
            <a:fillRect/>
          </a:stretch>
        </p:blipFill>
        <p:spPr>
          <a:xfrm>
            <a:off x="116632" y="1236338"/>
            <a:ext cx="8910736" cy="5012289"/>
          </a:xfrm>
          <a:prstGeom prst="rect">
            <a:avLst/>
          </a:prstGeom>
        </p:spPr>
      </p:pic>
    </p:spTree>
    <p:extLst>
      <p:ext uri="{BB962C8B-B14F-4D97-AF65-F5344CB8AC3E}">
        <p14:creationId xmlns:p14="http://schemas.microsoft.com/office/powerpoint/2010/main" val="1190496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61351-66B8-138D-09AA-582A3C92C4CB}"/>
              </a:ext>
            </a:extLst>
          </p:cNvPr>
          <p:cNvSpPr>
            <a:spLocks noGrp="1"/>
          </p:cNvSpPr>
          <p:nvPr>
            <p:ph type="title"/>
          </p:nvPr>
        </p:nvSpPr>
        <p:spPr/>
        <p:txBody>
          <a:bodyPr/>
          <a:lstStyle/>
          <a:p>
            <a:r>
              <a:rPr lang="en-US" dirty="0"/>
              <a:t>About Us Page</a:t>
            </a:r>
          </a:p>
        </p:txBody>
      </p:sp>
      <p:sp>
        <p:nvSpPr>
          <p:cNvPr id="4" name="Date Placeholder 3">
            <a:extLst>
              <a:ext uri="{FF2B5EF4-FFF2-40B4-BE49-F238E27FC236}">
                <a16:creationId xmlns:a16="http://schemas.microsoft.com/office/drawing/2014/main" id="{F180F9C5-A131-4B1A-E40F-648062F55B9F}"/>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8FA05BC1-1A9A-5906-ECE8-108B802B79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pic>
        <p:nvPicPr>
          <p:cNvPr id="7" name="Picture 6">
            <a:extLst>
              <a:ext uri="{FF2B5EF4-FFF2-40B4-BE49-F238E27FC236}">
                <a16:creationId xmlns:a16="http://schemas.microsoft.com/office/drawing/2014/main" id="{248B2F1E-5621-C119-AF72-F27765BA25EF}"/>
              </a:ext>
            </a:extLst>
          </p:cNvPr>
          <p:cNvPicPr>
            <a:picLocks noChangeAspect="1"/>
          </p:cNvPicPr>
          <p:nvPr/>
        </p:nvPicPr>
        <p:blipFill>
          <a:blip r:embed="rId2"/>
          <a:stretch>
            <a:fillRect/>
          </a:stretch>
        </p:blipFill>
        <p:spPr>
          <a:xfrm>
            <a:off x="130628" y="1218810"/>
            <a:ext cx="8882744" cy="4996543"/>
          </a:xfrm>
          <a:prstGeom prst="rect">
            <a:avLst/>
          </a:prstGeom>
        </p:spPr>
      </p:pic>
    </p:spTree>
    <p:extLst>
      <p:ext uri="{BB962C8B-B14F-4D97-AF65-F5344CB8AC3E}">
        <p14:creationId xmlns:p14="http://schemas.microsoft.com/office/powerpoint/2010/main" val="2186927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8A396-E02C-1435-1C50-565E67FD25A9}"/>
              </a:ext>
            </a:extLst>
          </p:cNvPr>
          <p:cNvSpPr>
            <a:spLocks noGrp="1"/>
          </p:cNvSpPr>
          <p:nvPr>
            <p:ph type="title"/>
          </p:nvPr>
        </p:nvSpPr>
        <p:spPr/>
        <p:txBody>
          <a:bodyPr/>
          <a:lstStyle/>
          <a:p>
            <a:r>
              <a:rPr lang="en-IN" dirty="0"/>
              <a:t>Index</a:t>
            </a:r>
          </a:p>
        </p:txBody>
      </p:sp>
      <p:sp>
        <p:nvSpPr>
          <p:cNvPr id="3" name="Text Placeholder 2">
            <a:extLst>
              <a:ext uri="{FF2B5EF4-FFF2-40B4-BE49-F238E27FC236}">
                <a16:creationId xmlns:a16="http://schemas.microsoft.com/office/drawing/2014/main" id="{2957E920-7261-4D19-3C89-29F5B83BF4C1}"/>
              </a:ext>
            </a:extLst>
          </p:cNvPr>
          <p:cNvSpPr>
            <a:spLocks noGrp="1"/>
          </p:cNvSpPr>
          <p:nvPr>
            <p:ph type="body" idx="1"/>
          </p:nvPr>
        </p:nvSpPr>
        <p:spPr>
          <a:xfrm>
            <a:off x="457200" y="838200"/>
            <a:ext cx="8229600" cy="5357327"/>
          </a:xfrm>
        </p:spPr>
        <p:txBody>
          <a:bodyPr/>
          <a:lstStyle/>
          <a:p>
            <a:r>
              <a:rPr lang="en-IN" dirty="0"/>
              <a:t>Objective</a:t>
            </a:r>
          </a:p>
          <a:p>
            <a:r>
              <a:rPr lang="en-IN" dirty="0"/>
              <a:t>Introduction</a:t>
            </a:r>
          </a:p>
          <a:p>
            <a:r>
              <a:rPr lang="en-IN" dirty="0"/>
              <a:t>Methodology, Approach &amp; Techniques</a:t>
            </a:r>
          </a:p>
          <a:p>
            <a:r>
              <a:rPr lang="en-IN" dirty="0"/>
              <a:t>Algorithm</a:t>
            </a:r>
          </a:p>
          <a:p>
            <a:r>
              <a:rPr lang="en-IN" dirty="0"/>
              <a:t>Flow Chart</a:t>
            </a:r>
          </a:p>
          <a:p>
            <a:r>
              <a:rPr lang="en-IN" dirty="0"/>
              <a:t>Result </a:t>
            </a:r>
          </a:p>
          <a:p>
            <a:r>
              <a:rPr lang="en-IN" dirty="0"/>
              <a:t>Source Code (screenshots)</a:t>
            </a:r>
          </a:p>
          <a:p>
            <a:r>
              <a:rPr lang="en-IN" dirty="0"/>
              <a:t>Conclusion</a:t>
            </a:r>
          </a:p>
          <a:p>
            <a:r>
              <a:rPr lang="en-IN" dirty="0"/>
              <a:t>Reference</a:t>
            </a:r>
          </a:p>
          <a:p>
            <a:endParaRPr lang="en-IN" dirty="0"/>
          </a:p>
          <a:p>
            <a:endParaRPr lang="en-IN" dirty="0"/>
          </a:p>
        </p:txBody>
      </p:sp>
      <p:sp>
        <p:nvSpPr>
          <p:cNvPr id="4" name="Date Placeholder 3">
            <a:extLst>
              <a:ext uri="{FF2B5EF4-FFF2-40B4-BE49-F238E27FC236}">
                <a16:creationId xmlns:a16="http://schemas.microsoft.com/office/drawing/2014/main" id="{5FE01502-7BE1-BFBC-955E-F388FDADBF86}"/>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B2718E3C-899A-8C4D-E84C-4708BF755C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Tree>
    <p:extLst>
      <p:ext uri="{BB962C8B-B14F-4D97-AF65-F5344CB8AC3E}">
        <p14:creationId xmlns:p14="http://schemas.microsoft.com/office/powerpoint/2010/main" val="14121541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035C7-7064-CC81-B337-8DDDA2888B28}"/>
              </a:ext>
            </a:extLst>
          </p:cNvPr>
          <p:cNvSpPr>
            <a:spLocks noGrp="1"/>
          </p:cNvSpPr>
          <p:nvPr>
            <p:ph type="title"/>
          </p:nvPr>
        </p:nvSpPr>
        <p:spPr/>
        <p:txBody>
          <a:bodyPr/>
          <a:lstStyle/>
          <a:p>
            <a:r>
              <a:rPr lang="en-US" dirty="0"/>
              <a:t>REFERENCE</a:t>
            </a:r>
          </a:p>
        </p:txBody>
      </p:sp>
      <p:sp>
        <p:nvSpPr>
          <p:cNvPr id="3" name="Text Placeholder 2">
            <a:extLst>
              <a:ext uri="{FF2B5EF4-FFF2-40B4-BE49-F238E27FC236}">
                <a16:creationId xmlns:a16="http://schemas.microsoft.com/office/drawing/2014/main" id="{3AD705F5-FDD1-67FC-4216-4272A2344A88}"/>
              </a:ext>
            </a:extLst>
          </p:cNvPr>
          <p:cNvSpPr>
            <a:spLocks noGrp="1"/>
          </p:cNvSpPr>
          <p:nvPr>
            <p:ph type="body" idx="1"/>
          </p:nvPr>
        </p:nvSpPr>
        <p:spPr>
          <a:xfrm>
            <a:off x="102637" y="951722"/>
            <a:ext cx="8248261" cy="4516633"/>
          </a:xfrm>
        </p:spPr>
        <p:txBody>
          <a:bodyPr/>
          <a:lstStyle/>
          <a:p>
            <a:r>
              <a:rPr lang="en-US" sz="2400" b="0" dirty="0">
                <a:solidFill>
                  <a:srgbClr val="CE9178"/>
                </a:solidFill>
                <a:effectLst/>
                <a:latin typeface="Calibri" panose="020F0502020204030204" pitchFamily="34" charset="0"/>
                <a:ea typeface="Calibri" panose="020F0502020204030204" pitchFamily="34" charset="0"/>
                <a:cs typeface="Calibri" panose="020F0502020204030204" pitchFamily="34" charset="0"/>
              </a:rPr>
              <a:t>https://unpkg.com/boxicons@2.1.4/css/boxicons.min.css</a:t>
            </a:r>
            <a:endParaRPr lang="en-US" sz="2400" b="0" dirty="0">
              <a:solidFill>
                <a:srgbClr val="CCCCCC"/>
              </a:solidFill>
              <a:effectLst/>
              <a:latin typeface="Calibri" panose="020F0502020204030204" pitchFamily="34" charset="0"/>
              <a:ea typeface="Calibri" panose="020F0502020204030204" pitchFamily="34" charset="0"/>
              <a:cs typeface="Calibri" panose="020F0502020204030204" pitchFamily="34" charset="0"/>
            </a:endParaRPr>
          </a:p>
          <a:p>
            <a:r>
              <a:rPr lang="en-US" sz="2400" b="0" dirty="0">
                <a:solidFill>
                  <a:srgbClr val="CE9178"/>
                </a:solidFill>
                <a:effectLst/>
                <a:latin typeface="Calibri" panose="020F0502020204030204" pitchFamily="34" charset="0"/>
                <a:ea typeface="Calibri" panose="020F0502020204030204" pitchFamily="34" charset="0"/>
                <a:cs typeface="Calibri" panose="020F0502020204030204" pitchFamily="34" charset="0"/>
              </a:rPr>
              <a:t>https://cdnjs.cloudflare.com/ajax/libs/font-awesome/6.1.1/css/all.min.css</a:t>
            </a:r>
            <a:endParaRPr lang="en-US" sz="2400" b="0" dirty="0">
              <a:solidFill>
                <a:srgbClr val="CCCCCC"/>
              </a:solidFill>
              <a:effectLst/>
              <a:latin typeface="Calibri" panose="020F0502020204030204" pitchFamily="34" charset="0"/>
              <a:ea typeface="Calibri" panose="020F0502020204030204" pitchFamily="34" charset="0"/>
              <a:cs typeface="Calibri" panose="020F0502020204030204" pitchFamily="34" charset="0"/>
            </a:endParaRPr>
          </a:p>
          <a:p>
            <a:r>
              <a:rPr lang="en-US" sz="2400" b="0" dirty="0">
                <a:solidFill>
                  <a:srgbClr val="CE9178"/>
                </a:solidFill>
                <a:effectLst/>
                <a:latin typeface="Calibri" panose="020F0502020204030204" pitchFamily="34" charset="0"/>
                <a:ea typeface="Calibri" panose="020F0502020204030204" pitchFamily="34" charset="0"/>
                <a:cs typeface="Calibri" panose="020F0502020204030204" pitchFamily="34" charset="0"/>
              </a:rPr>
              <a:t>"https://media.newstrack.in/uploads/entertainment-news/regional-cinema-news/Sep/05/</a:t>
            </a:r>
            <a:r>
              <a:rPr lang="en-US" sz="2400" b="0" dirty="0" err="1">
                <a:solidFill>
                  <a:srgbClr val="CE9178"/>
                </a:solidFill>
                <a:effectLst/>
                <a:latin typeface="Calibri" panose="020F0502020204030204" pitchFamily="34" charset="0"/>
                <a:ea typeface="Calibri" panose="020F0502020204030204" pitchFamily="34" charset="0"/>
                <a:cs typeface="Calibri" panose="020F0502020204030204" pitchFamily="34" charset="0"/>
              </a:rPr>
              <a:t>smallthumb</a:t>
            </a:r>
            <a:r>
              <a:rPr lang="en-US" sz="2400" b="0" dirty="0">
                <a:solidFill>
                  <a:srgbClr val="CE9178"/>
                </a:solidFill>
                <a:effectLst/>
                <a:latin typeface="Calibri" panose="020F0502020204030204" pitchFamily="34" charset="0"/>
                <a:ea typeface="Calibri" panose="020F0502020204030204" pitchFamily="34" charset="0"/>
                <a:cs typeface="Calibri" panose="020F0502020204030204" pitchFamily="34" charset="0"/>
              </a:rPr>
              <a:t>/DILJIT_5f534efb2e3a9.JPG"</a:t>
            </a:r>
            <a:r>
              <a:rPr lang="en-US" sz="2400" b="0"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 </a:t>
            </a:r>
            <a:r>
              <a:rPr lang="en-US" sz="2400" b="0" dirty="0">
                <a:solidFill>
                  <a:srgbClr val="9CDCFE"/>
                </a:solidFill>
                <a:effectLst/>
                <a:latin typeface="Calibri" panose="020F0502020204030204" pitchFamily="34" charset="0"/>
                <a:ea typeface="Calibri" panose="020F0502020204030204" pitchFamily="34" charset="0"/>
                <a:cs typeface="Calibri" panose="020F0502020204030204" pitchFamily="34" charset="0"/>
              </a:rPr>
              <a:t>alt</a:t>
            </a:r>
            <a:r>
              <a:rPr lang="en-US" sz="2400" b="0"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a:t>
            </a:r>
          </a:p>
          <a:p>
            <a:r>
              <a:rPr lang="en-US" sz="2400" b="0" dirty="0">
                <a:solidFill>
                  <a:srgbClr val="CE9178"/>
                </a:solidFill>
                <a:effectLst/>
                <a:latin typeface="Calibri" panose="020F0502020204030204" pitchFamily="34" charset="0"/>
                <a:ea typeface="Calibri" panose="020F0502020204030204" pitchFamily="34" charset="0"/>
                <a:cs typeface="Calibri" panose="020F0502020204030204" pitchFamily="34" charset="0"/>
              </a:rPr>
              <a:t>https://i1.sndcdn.com/artworks-000391673679-jic1uu-t500x500.jpg</a:t>
            </a:r>
            <a:endParaRPr lang="en-US" sz="2400" b="0" dirty="0">
              <a:solidFill>
                <a:srgbClr val="CCCCCC"/>
              </a:solidFill>
              <a:effectLst/>
              <a:latin typeface="Calibri" panose="020F0502020204030204" pitchFamily="34" charset="0"/>
              <a:ea typeface="Calibri" panose="020F0502020204030204" pitchFamily="34" charset="0"/>
              <a:cs typeface="Calibri" panose="020F0502020204030204" pitchFamily="34" charset="0"/>
            </a:endParaRPr>
          </a:p>
          <a:p>
            <a:endParaRPr lang="en-US" sz="2400" dirty="0"/>
          </a:p>
        </p:txBody>
      </p:sp>
      <p:sp>
        <p:nvSpPr>
          <p:cNvPr id="4" name="Date Placeholder 3">
            <a:extLst>
              <a:ext uri="{FF2B5EF4-FFF2-40B4-BE49-F238E27FC236}">
                <a16:creationId xmlns:a16="http://schemas.microsoft.com/office/drawing/2014/main" id="{CADD1739-24C5-40B8-BE42-C6B48A59CAA0}"/>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5656FCAD-01F7-0DDE-EB63-C6EC940049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Tree>
    <p:extLst>
      <p:ext uri="{BB962C8B-B14F-4D97-AF65-F5344CB8AC3E}">
        <p14:creationId xmlns:p14="http://schemas.microsoft.com/office/powerpoint/2010/main" val="36548366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2D1CDA-F8AE-5AD2-4E10-C34589941235}"/>
              </a:ext>
            </a:extLst>
          </p:cNvPr>
          <p:cNvSpPr>
            <a:spLocks noGrp="1"/>
          </p:cNvSpPr>
          <p:nvPr>
            <p:ph type="body" idx="1"/>
          </p:nvPr>
        </p:nvSpPr>
        <p:spPr/>
        <p:txBody>
          <a:bodyPr/>
          <a:lstStyle/>
          <a:p>
            <a:pPr marL="114300" indent="0" algn="ctr">
              <a:buNone/>
            </a:pPr>
            <a:r>
              <a:rPr lang="en-US" sz="9600" dirty="0"/>
              <a:t>The End</a:t>
            </a:r>
          </a:p>
        </p:txBody>
      </p:sp>
      <p:sp>
        <p:nvSpPr>
          <p:cNvPr id="4" name="Date Placeholder 3">
            <a:extLst>
              <a:ext uri="{FF2B5EF4-FFF2-40B4-BE49-F238E27FC236}">
                <a16:creationId xmlns:a16="http://schemas.microsoft.com/office/drawing/2014/main" id="{533F3BF1-3F27-EA3E-5E69-9B085B365AB7}"/>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6DAB9B5D-DEA3-284C-EEB9-470D1EDB55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pic>
        <p:nvPicPr>
          <p:cNvPr id="6" name="Picture 5">
            <a:extLst>
              <a:ext uri="{FF2B5EF4-FFF2-40B4-BE49-F238E27FC236}">
                <a16:creationId xmlns:a16="http://schemas.microsoft.com/office/drawing/2014/main" id="{89464963-0C3C-6F06-4CBB-253467415E2F}"/>
              </a:ext>
            </a:extLst>
          </p:cNvPr>
          <p:cNvPicPr>
            <a:picLocks noChangeAspect="1"/>
          </p:cNvPicPr>
          <p:nvPr/>
        </p:nvPicPr>
        <p:blipFill>
          <a:blip r:embed="rId2"/>
          <a:stretch>
            <a:fillRect/>
          </a:stretch>
        </p:blipFill>
        <p:spPr>
          <a:xfrm>
            <a:off x="1956636" y="3057671"/>
            <a:ext cx="5230729" cy="3298679"/>
          </a:xfrm>
          <a:prstGeom prst="rect">
            <a:avLst/>
          </a:prstGeom>
        </p:spPr>
      </p:pic>
    </p:spTree>
    <p:extLst>
      <p:ext uri="{BB962C8B-B14F-4D97-AF65-F5344CB8AC3E}">
        <p14:creationId xmlns:p14="http://schemas.microsoft.com/office/powerpoint/2010/main" val="11244987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32C86-9225-EC1F-A85E-529A8AB6C8C8}"/>
              </a:ext>
            </a:extLst>
          </p:cNvPr>
          <p:cNvSpPr>
            <a:spLocks noGrp="1"/>
          </p:cNvSpPr>
          <p:nvPr>
            <p:ph type="title"/>
          </p:nvPr>
        </p:nvSpPr>
        <p:spPr/>
        <p:txBody>
          <a:bodyPr/>
          <a:lstStyle/>
          <a:p>
            <a:r>
              <a:rPr lang="en-IN" dirty="0"/>
              <a:t>Objective</a:t>
            </a:r>
          </a:p>
        </p:txBody>
      </p:sp>
      <p:sp>
        <p:nvSpPr>
          <p:cNvPr id="3" name="Text Placeholder 2">
            <a:extLst>
              <a:ext uri="{FF2B5EF4-FFF2-40B4-BE49-F238E27FC236}">
                <a16:creationId xmlns:a16="http://schemas.microsoft.com/office/drawing/2014/main" id="{616E510B-384A-087D-3383-E6C99F5584BA}"/>
              </a:ext>
            </a:extLst>
          </p:cNvPr>
          <p:cNvSpPr>
            <a:spLocks noGrp="1"/>
          </p:cNvSpPr>
          <p:nvPr>
            <p:ph type="body" idx="1"/>
          </p:nvPr>
        </p:nvSpPr>
        <p:spPr>
          <a:xfrm>
            <a:off x="150471" y="983848"/>
            <a:ext cx="8536329" cy="4913716"/>
          </a:xfrm>
        </p:spPr>
        <p:txBody>
          <a:bodyPr/>
          <a:lstStyle/>
          <a:p>
            <a:pPr marL="114300" indent="0">
              <a:buNone/>
            </a:pPr>
            <a:r>
              <a:rPr lang="en-IN" sz="2400" dirty="0">
                <a:latin typeface="Times New Roman" panose="02020603050405020304" pitchFamily="18" charset="0"/>
                <a:cs typeface="Times New Roman" panose="02020603050405020304" pitchFamily="18" charset="0"/>
              </a:rPr>
              <a:t>The Objective of the </a:t>
            </a:r>
            <a:r>
              <a:rPr lang="en-IN" sz="2400" b="1" dirty="0" err="1">
                <a:latin typeface="Times New Roman" panose="02020603050405020304" pitchFamily="18" charset="0"/>
                <a:cs typeface="Times New Roman" panose="02020603050405020304" pitchFamily="18" charset="0"/>
              </a:rPr>
              <a:t>RhythmiQ</a:t>
            </a:r>
            <a:r>
              <a:rPr lang="en-IN" sz="2400" b="1"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is to design and develop a user friendly and feature-rich music player application using HTML, CSS and JavaScript. The application should allow users to easily browse and play their favourite songs, create playlists, and customize the playback settings. The project aims to provide a seamless and enjoyable music listening experience for users.</a:t>
            </a:r>
          </a:p>
        </p:txBody>
      </p:sp>
      <p:sp>
        <p:nvSpPr>
          <p:cNvPr id="4" name="Date Placeholder 3">
            <a:extLst>
              <a:ext uri="{FF2B5EF4-FFF2-40B4-BE49-F238E27FC236}">
                <a16:creationId xmlns:a16="http://schemas.microsoft.com/office/drawing/2014/main" id="{2785FFDA-FE25-63DE-4B8E-500BD6ECF6AB}"/>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1A9BF153-A47A-F27D-92EA-A748C1F57D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pic>
        <p:nvPicPr>
          <p:cNvPr id="7" name="Picture 6">
            <a:extLst>
              <a:ext uri="{FF2B5EF4-FFF2-40B4-BE49-F238E27FC236}">
                <a16:creationId xmlns:a16="http://schemas.microsoft.com/office/drawing/2014/main" id="{308A458F-2E22-DBA8-F3BD-7AFC23D7FC5F}"/>
              </a:ext>
            </a:extLst>
          </p:cNvPr>
          <p:cNvPicPr>
            <a:picLocks noChangeAspect="1"/>
          </p:cNvPicPr>
          <p:nvPr/>
        </p:nvPicPr>
        <p:blipFill>
          <a:blip r:embed="rId2"/>
          <a:stretch>
            <a:fillRect/>
          </a:stretch>
        </p:blipFill>
        <p:spPr>
          <a:xfrm>
            <a:off x="2650483" y="3593613"/>
            <a:ext cx="3536303" cy="2762737"/>
          </a:xfrm>
          <a:prstGeom prst="rect">
            <a:avLst/>
          </a:prstGeom>
          <a:ln>
            <a:noFill/>
          </a:ln>
          <a:effectLst>
            <a:softEdge rad="112500"/>
          </a:effectLst>
        </p:spPr>
      </p:pic>
    </p:spTree>
    <p:extLst>
      <p:ext uri="{BB962C8B-B14F-4D97-AF65-F5344CB8AC3E}">
        <p14:creationId xmlns:p14="http://schemas.microsoft.com/office/powerpoint/2010/main" val="1595059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B5512-91F6-AAC6-CFB7-C6510F25EEF5}"/>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2B73F6A3-620F-31EA-14A3-E83153E6D790}"/>
              </a:ext>
            </a:extLst>
          </p:cNvPr>
          <p:cNvSpPr>
            <a:spLocks noGrp="1"/>
          </p:cNvSpPr>
          <p:nvPr>
            <p:ph type="body" idx="1"/>
          </p:nvPr>
        </p:nvSpPr>
        <p:spPr>
          <a:xfrm>
            <a:off x="162046" y="983848"/>
            <a:ext cx="8785184" cy="5372502"/>
          </a:xfrm>
        </p:spPr>
        <p:txBody>
          <a:bodyPr/>
          <a:lstStyle/>
          <a:p>
            <a:pPr marL="114300" indent="0">
              <a:buNone/>
            </a:pPr>
            <a:r>
              <a:rPr lang="en-US" b="1" dirty="0"/>
              <a:t>Purpose</a:t>
            </a:r>
          </a:p>
          <a:p>
            <a:pPr marL="114300" indent="0">
              <a:buNone/>
            </a:pPr>
            <a:r>
              <a:rPr lang="en-US" sz="2400" dirty="0"/>
              <a:t>The purpose of this music player application project is to create a user-friendly and visually appealing platform for users to listen to their favorite music. The application will provide a seamless and enjoyable music listening experience.</a:t>
            </a:r>
          </a:p>
          <a:p>
            <a:pPr marL="114300" indent="0">
              <a:buNone/>
            </a:pPr>
            <a:endParaRPr lang="en-US" sz="2400" dirty="0"/>
          </a:p>
          <a:p>
            <a:pPr marL="114300" indent="0">
              <a:buNone/>
            </a:pPr>
            <a:r>
              <a:rPr lang="en-US" b="1" dirty="0"/>
              <a:t>Background</a:t>
            </a:r>
          </a:p>
          <a:p>
            <a:pPr marL="114300" indent="0">
              <a:buNone/>
            </a:pPr>
            <a:r>
              <a:rPr lang="en-US" sz="2400" dirty="0"/>
              <a:t>In today’s digital age, music streaming has become increasingly popular. People are constantly looking for convenient ways to access and enjoy their favorite songs. This project aims to meet that demand by developing a music player application that offers a wide range of features and a user friendly interface.</a:t>
            </a:r>
          </a:p>
        </p:txBody>
      </p:sp>
      <p:sp>
        <p:nvSpPr>
          <p:cNvPr id="4" name="Date Placeholder 3">
            <a:extLst>
              <a:ext uri="{FF2B5EF4-FFF2-40B4-BE49-F238E27FC236}">
                <a16:creationId xmlns:a16="http://schemas.microsoft.com/office/drawing/2014/main" id="{3C942A30-9951-53B3-85C0-F507693C8065}"/>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E6DCD900-4B72-486C-FDEC-903F14D81D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Tree>
    <p:extLst>
      <p:ext uri="{BB962C8B-B14F-4D97-AF65-F5344CB8AC3E}">
        <p14:creationId xmlns:p14="http://schemas.microsoft.com/office/powerpoint/2010/main" val="23683322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1EFB0-B3D9-3577-D3CA-6024852D6F6D}"/>
              </a:ext>
            </a:extLst>
          </p:cNvPr>
          <p:cNvSpPr>
            <a:spLocks noGrp="1"/>
          </p:cNvSpPr>
          <p:nvPr>
            <p:ph type="title"/>
          </p:nvPr>
        </p:nvSpPr>
        <p:spPr/>
        <p:txBody>
          <a:bodyPr/>
          <a:lstStyle/>
          <a:p>
            <a:r>
              <a:rPr lang="en-US" dirty="0"/>
              <a:t>METHODOLOGY</a:t>
            </a:r>
          </a:p>
        </p:txBody>
      </p:sp>
      <p:sp>
        <p:nvSpPr>
          <p:cNvPr id="3" name="Text Placeholder 2">
            <a:extLst>
              <a:ext uri="{FF2B5EF4-FFF2-40B4-BE49-F238E27FC236}">
                <a16:creationId xmlns:a16="http://schemas.microsoft.com/office/drawing/2014/main" id="{52FBF409-7A62-3385-E81C-47E79DD26366}"/>
              </a:ext>
            </a:extLst>
          </p:cNvPr>
          <p:cNvSpPr>
            <a:spLocks noGrp="1"/>
          </p:cNvSpPr>
          <p:nvPr>
            <p:ph type="body" idx="1"/>
          </p:nvPr>
        </p:nvSpPr>
        <p:spPr>
          <a:xfrm>
            <a:off x="162046" y="983848"/>
            <a:ext cx="8524754" cy="4913716"/>
          </a:xfrm>
        </p:spPr>
        <p:txBody>
          <a:bodyPr/>
          <a:lstStyle/>
          <a:p>
            <a:pPr marL="114300" indent="0">
              <a:buNone/>
            </a:pPr>
            <a:r>
              <a:rPr lang="en-US" b="1" dirty="0"/>
              <a:t>Agile Development</a:t>
            </a:r>
          </a:p>
          <a:p>
            <a:pPr marL="114300" indent="0">
              <a:buNone/>
            </a:pPr>
            <a:r>
              <a:rPr lang="en-US" sz="2400" dirty="0"/>
              <a:t>We followed an agile development approach to ensure flexibility and adaptability throughout the project.</a:t>
            </a:r>
          </a:p>
          <a:p>
            <a:pPr marL="114300" indent="0">
              <a:buNone/>
            </a:pPr>
            <a:r>
              <a:rPr lang="en-US" b="1" dirty="0"/>
              <a:t>User-Centered Design</a:t>
            </a:r>
          </a:p>
          <a:p>
            <a:pPr marL="114300" indent="0">
              <a:buNone/>
            </a:pPr>
            <a:r>
              <a:rPr lang="en-US" sz="2400" dirty="0"/>
              <a:t>Our development process prioritized the needs and preferences of the users, ensuring an intuitive and enjoyable music player experience.</a:t>
            </a:r>
          </a:p>
          <a:p>
            <a:pPr marL="114300" indent="0">
              <a:buNone/>
            </a:pPr>
            <a:r>
              <a:rPr lang="en-US" b="1" dirty="0"/>
              <a:t>HTML, CSS and JavaScript</a:t>
            </a:r>
          </a:p>
          <a:p>
            <a:pPr marL="114300" indent="0">
              <a:buNone/>
            </a:pPr>
            <a:r>
              <a:rPr lang="en-US" sz="2400" dirty="0"/>
              <a:t>We utilized HTML, CSS and JavaScript to create the music player application, leveraging their capabilities to deliver a seamless and interactive user interface. </a:t>
            </a:r>
          </a:p>
          <a:p>
            <a:pPr marL="114300" indent="0">
              <a:buNone/>
            </a:pPr>
            <a:endParaRPr lang="en-US" b="1" dirty="0"/>
          </a:p>
          <a:p>
            <a:pPr marL="114300" indent="0">
              <a:buNone/>
            </a:pPr>
            <a:endParaRPr lang="en-US" b="1" dirty="0"/>
          </a:p>
        </p:txBody>
      </p:sp>
      <p:sp>
        <p:nvSpPr>
          <p:cNvPr id="4" name="Date Placeholder 3">
            <a:extLst>
              <a:ext uri="{FF2B5EF4-FFF2-40B4-BE49-F238E27FC236}">
                <a16:creationId xmlns:a16="http://schemas.microsoft.com/office/drawing/2014/main" id="{E4503432-EFFD-D2FF-8548-57F26104C8DE}"/>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212438E2-AB11-1D9C-A679-217070C647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Tree>
    <p:extLst>
      <p:ext uri="{BB962C8B-B14F-4D97-AF65-F5344CB8AC3E}">
        <p14:creationId xmlns:p14="http://schemas.microsoft.com/office/powerpoint/2010/main" val="39726476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03304-E4C8-88B9-8392-7EB8CCEDC5B4}"/>
              </a:ext>
            </a:extLst>
          </p:cNvPr>
          <p:cNvSpPr>
            <a:spLocks noGrp="1"/>
          </p:cNvSpPr>
          <p:nvPr>
            <p:ph type="title"/>
          </p:nvPr>
        </p:nvSpPr>
        <p:spPr/>
        <p:txBody>
          <a:bodyPr/>
          <a:lstStyle/>
          <a:p>
            <a:r>
              <a:rPr lang="en-US" dirty="0"/>
              <a:t>APPROACH</a:t>
            </a:r>
          </a:p>
        </p:txBody>
      </p:sp>
      <p:sp>
        <p:nvSpPr>
          <p:cNvPr id="3" name="Text Placeholder 2">
            <a:extLst>
              <a:ext uri="{FF2B5EF4-FFF2-40B4-BE49-F238E27FC236}">
                <a16:creationId xmlns:a16="http://schemas.microsoft.com/office/drawing/2014/main" id="{7D02A6E0-6B54-8817-0B3A-571ACFD8C6A6}"/>
              </a:ext>
            </a:extLst>
          </p:cNvPr>
          <p:cNvSpPr>
            <a:spLocks noGrp="1"/>
          </p:cNvSpPr>
          <p:nvPr>
            <p:ph type="body" idx="1"/>
          </p:nvPr>
        </p:nvSpPr>
        <p:spPr>
          <a:xfrm>
            <a:off x="150471" y="983848"/>
            <a:ext cx="8762035" cy="5372502"/>
          </a:xfrm>
        </p:spPr>
        <p:txBody>
          <a:bodyPr/>
          <a:lstStyle/>
          <a:p>
            <a:pPr marL="114300" indent="0">
              <a:buNone/>
            </a:pPr>
            <a:endParaRPr lang="en-US" sz="2400" dirty="0"/>
          </a:p>
          <a:p>
            <a:pPr marL="114300" indent="0">
              <a:buNone/>
            </a:pPr>
            <a:endParaRPr lang="en-US" sz="2000" dirty="0"/>
          </a:p>
          <a:p>
            <a:pPr marL="114300" indent="0">
              <a:buNone/>
            </a:pPr>
            <a:endParaRPr lang="en-US" sz="2000" dirty="0"/>
          </a:p>
          <a:p>
            <a:pPr marL="114300" indent="0">
              <a:buNone/>
            </a:pPr>
            <a:r>
              <a:rPr lang="en-US" b="1" dirty="0"/>
              <a:t>HTML</a:t>
            </a:r>
          </a:p>
          <a:p>
            <a:r>
              <a:rPr lang="en-US" sz="2400" dirty="0"/>
              <a:t>Utilized HTML to structure the content of the music player application.</a:t>
            </a:r>
          </a:p>
          <a:p>
            <a:r>
              <a:rPr lang="en-US" sz="2400" dirty="0"/>
              <a:t>Created separate HTML files for different sections of the application such as the main player, playlist, and settings.</a:t>
            </a:r>
          </a:p>
        </p:txBody>
      </p:sp>
      <p:sp>
        <p:nvSpPr>
          <p:cNvPr id="4" name="Date Placeholder 3">
            <a:extLst>
              <a:ext uri="{FF2B5EF4-FFF2-40B4-BE49-F238E27FC236}">
                <a16:creationId xmlns:a16="http://schemas.microsoft.com/office/drawing/2014/main" id="{7A208F5C-81FB-D5F4-65B1-138D71D0D2B7}"/>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498C1392-112E-51E9-030D-A84B993699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7305800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C1E0C68-2A59-29B1-F929-5A3DFDDB0BB0}"/>
              </a:ext>
            </a:extLst>
          </p:cNvPr>
          <p:cNvSpPr>
            <a:spLocks noGrp="1"/>
          </p:cNvSpPr>
          <p:nvPr>
            <p:ph type="body" idx="1"/>
          </p:nvPr>
        </p:nvSpPr>
        <p:spPr>
          <a:xfrm>
            <a:off x="150470" y="983848"/>
            <a:ext cx="8536329" cy="5372502"/>
          </a:xfrm>
        </p:spPr>
        <p:txBody>
          <a:bodyPr/>
          <a:lstStyle/>
          <a:p>
            <a:pPr marL="114300" indent="0">
              <a:buNone/>
            </a:pPr>
            <a:r>
              <a:rPr lang="en-US" b="1" dirty="0"/>
              <a:t>CSS</a:t>
            </a:r>
          </a:p>
          <a:p>
            <a:r>
              <a:rPr lang="en-US" sz="2400" dirty="0"/>
              <a:t>Styled the music player application using CSS to enhance the visual appeal.</a:t>
            </a:r>
          </a:p>
          <a:p>
            <a:r>
              <a:rPr lang="en-US" sz="2400" dirty="0"/>
              <a:t>Implemented custom CSS styles to create a cohesive and visually appealing user interface.</a:t>
            </a:r>
          </a:p>
          <a:p>
            <a:pPr marL="114300" indent="0">
              <a:buNone/>
            </a:pPr>
            <a:endParaRPr lang="en-US" sz="2400" dirty="0"/>
          </a:p>
          <a:p>
            <a:pPr marL="114300" indent="0">
              <a:buNone/>
            </a:pPr>
            <a:r>
              <a:rPr lang="en-US" b="1" dirty="0"/>
              <a:t>JavaScript</a:t>
            </a:r>
          </a:p>
          <a:p>
            <a:r>
              <a:rPr lang="en-US" sz="2400" dirty="0"/>
              <a:t>Utilized JavaScript to add interactivity and functionality to the music player application.</a:t>
            </a:r>
          </a:p>
          <a:p>
            <a:r>
              <a:rPr lang="en-US" sz="2400" dirty="0"/>
              <a:t>Implemented functionalities to handle user interactions such as audio playback.</a:t>
            </a:r>
          </a:p>
          <a:p>
            <a:pPr marL="114300" indent="0">
              <a:buNone/>
            </a:pPr>
            <a:endParaRPr lang="en-US" sz="2400" dirty="0"/>
          </a:p>
          <a:p>
            <a:pPr marL="114300" indent="0">
              <a:buNone/>
            </a:pPr>
            <a:endParaRPr lang="en-US" b="1" dirty="0"/>
          </a:p>
        </p:txBody>
      </p:sp>
      <p:sp>
        <p:nvSpPr>
          <p:cNvPr id="4" name="Date Placeholder 3">
            <a:extLst>
              <a:ext uri="{FF2B5EF4-FFF2-40B4-BE49-F238E27FC236}">
                <a16:creationId xmlns:a16="http://schemas.microsoft.com/office/drawing/2014/main" id="{4A0D07F1-6E2E-DDD2-DA8D-0224392A6068}"/>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8952B434-F003-30C5-C44D-693D9D30D6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Tree>
    <p:extLst>
      <p:ext uri="{BB962C8B-B14F-4D97-AF65-F5344CB8AC3E}">
        <p14:creationId xmlns:p14="http://schemas.microsoft.com/office/powerpoint/2010/main" val="12738991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E80EF-2A71-B30C-3A1F-A3A43090D55D}"/>
              </a:ext>
            </a:extLst>
          </p:cNvPr>
          <p:cNvSpPr>
            <a:spLocks noGrp="1"/>
          </p:cNvSpPr>
          <p:nvPr>
            <p:ph type="title"/>
          </p:nvPr>
        </p:nvSpPr>
        <p:spPr/>
        <p:txBody>
          <a:bodyPr/>
          <a:lstStyle/>
          <a:p>
            <a:r>
              <a:rPr lang="en-US" dirty="0"/>
              <a:t>TECHNIQUES</a:t>
            </a:r>
          </a:p>
        </p:txBody>
      </p:sp>
      <p:sp>
        <p:nvSpPr>
          <p:cNvPr id="3" name="Text Placeholder 2">
            <a:extLst>
              <a:ext uri="{FF2B5EF4-FFF2-40B4-BE49-F238E27FC236}">
                <a16:creationId xmlns:a16="http://schemas.microsoft.com/office/drawing/2014/main" id="{7EBC22F2-D3EF-190E-ABCF-E3E8A03A4637}"/>
              </a:ext>
            </a:extLst>
          </p:cNvPr>
          <p:cNvSpPr>
            <a:spLocks noGrp="1"/>
          </p:cNvSpPr>
          <p:nvPr>
            <p:ph type="body" idx="1"/>
          </p:nvPr>
        </p:nvSpPr>
        <p:spPr>
          <a:xfrm>
            <a:off x="121298" y="961053"/>
            <a:ext cx="8565503" cy="5395297"/>
          </a:xfrm>
        </p:spPr>
        <p:txBody>
          <a:bodyPr/>
          <a:lstStyle/>
          <a:p>
            <a:pPr marL="114300" indent="0">
              <a:buNone/>
            </a:pPr>
            <a:r>
              <a:rPr lang="en-US" b="1" dirty="0"/>
              <a:t>HTML:</a:t>
            </a:r>
          </a:p>
          <a:p>
            <a:r>
              <a:rPr lang="en-US" sz="2400" dirty="0"/>
              <a:t>Used to structure the web pages of the  music application.</a:t>
            </a:r>
          </a:p>
          <a:p>
            <a:pPr marL="114300" indent="0">
              <a:buNone/>
            </a:pPr>
            <a:r>
              <a:rPr lang="en-US" sz="2400" dirty="0"/>
              <a:t>Semantic elements for better accessibility.</a:t>
            </a:r>
          </a:p>
          <a:p>
            <a:pPr marL="114300" indent="0">
              <a:buNone/>
            </a:pPr>
            <a:r>
              <a:rPr lang="en-US" b="1" dirty="0"/>
              <a:t>CSS:</a:t>
            </a:r>
          </a:p>
          <a:p>
            <a:r>
              <a:rPr lang="en-US" sz="2400" dirty="0"/>
              <a:t>Styled the user interface using CSS to create an attractive and intuitive design.</a:t>
            </a:r>
          </a:p>
          <a:p>
            <a:r>
              <a:rPr lang="en-US" sz="2400" dirty="0"/>
              <a:t>Flexbox for responsive design and utilized CSS animations and transitions to enhance the user experience.</a:t>
            </a:r>
          </a:p>
          <a:p>
            <a:pPr marL="114300" indent="0">
              <a:buNone/>
            </a:pPr>
            <a:r>
              <a:rPr lang="en-US" b="1" dirty="0"/>
              <a:t>JavaScript:</a:t>
            </a:r>
          </a:p>
          <a:p>
            <a:r>
              <a:rPr lang="en-US" sz="2400" dirty="0"/>
              <a:t>Used JavaScript to handle user interactions and control the audio playback.</a:t>
            </a:r>
          </a:p>
          <a:p>
            <a:r>
              <a:rPr lang="en-US" sz="2400" dirty="0"/>
              <a:t>Used JavaScript for user registration and login feature.</a:t>
            </a:r>
          </a:p>
        </p:txBody>
      </p:sp>
      <p:sp>
        <p:nvSpPr>
          <p:cNvPr id="4" name="Date Placeholder 3">
            <a:extLst>
              <a:ext uri="{FF2B5EF4-FFF2-40B4-BE49-F238E27FC236}">
                <a16:creationId xmlns:a16="http://schemas.microsoft.com/office/drawing/2014/main" id="{D2408A6D-59F1-CFF7-EE6E-93511F6D9DF0}"/>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6B430915-5793-5760-5F0A-26CEE9CCF8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Tree>
    <p:extLst>
      <p:ext uri="{BB962C8B-B14F-4D97-AF65-F5344CB8AC3E}">
        <p14:creationId xmlns:p14="http://schemas.microsoft.com/office/powerpoint/2010/main" val="1503504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83E39-C10A-430D-D82B-141724454901}"/>
              </a:ext>
            </a:extLst>
          </p:cNvPr>
          <p:cNvSpPr>
            <a:spLocks noGrp="1"/>
          </p:cNvSpPr>
          <p:nvPr>
            <p:ph type="title"/>
          </p:nvPr>
        </p:nvSpPr>
        <p:spPr/>
        <p:txBody>
          <a:bodyPr/>
          <a:lstStyle/>
          <a:p>
            <a:r>
              <a:rPr lang="en-US" dirty="0"/>
              <a:t>ALGORITHM</a:t>
            </a:r>
          </a:p>
        </p:txBody>
      </p:sp>
      <p:sp>
        <p:nvSpPr>
          <p:cNvPr id="3" name="Text Placeholder 2">
            <a:extLst>
              <a:ext uri="{FF2B5EF4-FFF2-40B4-BE49-F238E27FC236}">
                <a16:creationId xmlns:a16="http://schemas.microsoft.com/office/drawing/2014/main" id="{44B616D1-EE03-C92B-0A7D-8AE862D232E2}"/>
              </a:ext>
            </a:extLst>
          </p:cNvPr>
          <p:cNvSpPr>
            <a:spLocks noGrp="1"/>
          </p:cNvSpPr>
          <p:nvPr>
            <p:ph type="body" idx="1"/>
          </p:nvPr>
        </p:nvSpPr>
        <p:spPr>
          <a:xfrm>
            <a:off x="150471" y="995424"/>
            <a:ext cx="8536329" cy="4902140"/>
          </a:xfrm>
        </p:spPr>
        <p:txBody>
          <a:bodyPr/>
          <a:lstStyle/>
          <a:p>
            <a:pPr marL="114300" indent="0">
              <a:buNone/>
            </a:pPr>
            <a:r>
              <a:rPr lang="en-US" b="1" dirty="0"/>
              <a:t>MUSIC PLAYBACK</a:t>
            </a:r>
          </a:p>
          <a:p>
            <a:pPr marL="114300" indent="0">
              <a:buNone/>
            </a:pPr>
            <a:r>
              <a:rPr lang="en-US" sz="2400" dirty="0"/>
              <a:t>The application uses an algorithm to play the selected song. The</a:t>
            </a:r>
          </a:p>
          <a:p>
            <a:pPr marL="114300" indent="0">
              <a:buNone/>
            </a:pPr>
            <a:r>
              <a:rPr lang="en-US" sz="2400" dirty="0"/>
              <a:t>Algorithm retrieves the audio file from the database and streams it to the users device.</a:t>
            </a:r>
          </a:p>
          <a:p>
            <a:pPr marL="114300" indent="0">
              <a:buNone/>
            </a:pPr>
            <a:r>
              <a:rPr lang="en-US" b="1" dirty="0"/>
              <a:t>LOGIN VALIDATION</a:t>
            </a:r>
          </a:p>
          <a:p>
            <a:pPr marL="114300" indent="0">
              <a:buNone/>
            </a:pPr>
            <a:r>
              <a:rPr lang="en-US" sz="2400" dirty="0"/>
              <a:t>The application uses an algorithm of login validation on the login page which states that user has to login with his credentials to proceed further in the application.</a:t>
            </a:r>
          </a:p>
          <a:p>
            <a:pPr marL="114300" indent="0">
              <a:buNone/>
            </a:pPr>
            <a:endParaRPr lang="en-US" sz="2400" dirty="0"/>
          </a:p>
        </p:txBody>
      </p:sp>
      <p:sp>
        <p:nvSpPr>
          <p:cNvPr id="4" name="Date Placeholder 3">
            <a:extLst>
              <a:ext uri="{FF2B5EF4-FFF2-40B4-BE49-F238E27FC236}">
                <a16:creationId xmlns:a16="http://schemas.microsoft.com/office/drawing/2014/main" id="{7BC5E97A-BCB4-808D-6C1E-030F52AD530B}"/>
              </a:ext>
            </a:extLst>
          </p:cNvPr>
          <p:cNvSpPr>
            <a:spLocks noGrp="1"/>
          </p:cNvSpPr>
          <p:nvPr>
            <p:ph type="dt" idx="10"/>
          </p:nvPr>
        </p:nvSpPr>
        <p:spPr/>
        <p:txBody>
          <a:bodyPr/>
          <a:lstStyle/>
          <a:p>
            <a:r>
              <a:rPr lang="en-US"/>
              <a:t>22CS016</a:t>
            </a:r>
          </a:p>
        </p:txBody>
      </p:sp>
      <p:sp>
        <p:nvSpPr>
          <p:cNvPr id="5" name="Slide Number Placeholder 4">
            <a:extLst>
              <a:ext uri="{FF2B5EF4-FFF2-40B4-BE49-F238E27FC236}">
                <a16:creationId xmlns:a16="http://schemas.microsoft.com/office/drawing/2014/main" id="{2351ED2D-6ABD-66E3-5390-03D359D9E9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pic>
        <p:nvPicPr>
          <p:cNvPr id="7" name="Picture 6">
            <a:extLst>
              <a:ext uri="{FF2B5EF4-FFF2-40B4-BE49-F238E27FC236}">
                <a16:creationId xmlns:a16="http://schemas.microsoft.com/office/drawing/2014/main" id="{D3095E4C-D797-00C7-32E6-37F465B85669}"/>
              </a:ext>
            </a:extLst>
          </p:cNvPr>
          <p:cNvPicPr>
            <a:picLocks noChangeAspect="1"/>
          </p:cNvPicPr>
          <p:nvPr/>
        </p:nvPicPr>
        <p:blipFill>
          <a:blip r:embed="rId2"/>
          <a:stretch>
            <a:fillRect/>
          </a:stretch>
        </p:blipFill>
        <p:spPr>
          <a:xfrm>
            <a:off x="5589036" y="4161453"/>
            <a:ext cx="2309327" cy="2309327"/>
          </a:xfrm>
          <a:prstGeom prst="rect">
            <a:avLst/>
          </a:prstGeom>
          <a:ln>
            <a:noFill/>
          </a:ln>
          <a:effectLst>
            <a:softEdge rad="112500"/>
          </a:effectLst>
        </p:spPr>
      </p:pic>
    </p:spTree>
    <p:extLst>
      <p:ext uri="{BB962C8B-B14F-4D97-AF65-F5344CB8AC3E}">
        <p14:creationId xmlns:p14="http://schemas.microsoft.com/office/powerpoint/2010/main" val="4964129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7916</TotalTime>
  <Words>875</Words>
  <Application>Microsoft Office PowerPoint</Application>
  <PresentationFormat>On-screen Show (4:3)</PresentationFormat>
  <Paragraphs>148</Paragraphs>
  <Slides>21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Times New Roman</vt:lpstr>
      <vt:lpstr>Calibri</vt:lpstr>
      <vt:lpstr>Arial</vt:lpstr>
      <vt:lpstr>Candara</vt:lpstr>
      <vt:lpstr>Office Theme</vt:lpstr>
      <vt:lpstr>PowerPoint Presentation</vt:lpstr>
      <vt:lpstr>Index</vt:lpstr>
      <vt:lpstr>Objective</vt:lpstr>
      <vt:lpstr>INTRODUCTION</vt:lpstr>
      <vt:lpstr>METHODOLOGY</vt:lpstr>
      <vt:lpstr>APPROACH</vt:lpstr>
      <vt:lpstr>PowerPoint Presentation</vt:lpstr>
      <vt:lpstr>TECHNIQUES</vt:lpstr>
      <vt:lpstr>ALGORITHM</vt:lpstr>
      <vt:lpstr>FLOW CHART</vt:lpstr>
      <vt:lpstr>RESULT</vt:lpstr>
      <vt:lpstr>CONCLUSION</vt:lpstr>
      <vt:lpstr>LESSONS LEARNED</vt:lpstr>
      <vt:lpstr>SOURCE CODE</vt:lpstr>
      <vt:lpstr>REGISTER PAGE</vt:lpstr>
      <vt:lpstr>LOGIN PAGE</vt:lpstr>
      <vt:lpstr>Home Page</vt:lpstr>
      <vt:lpstr>My PLaylist</vt:lpstr>
      <vt:lpstr>About Us Page</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ABC</dc:creator>
  <cp:lastModifiedBy>gurwinder singh</cp:lastModifiedBy>
  <cp:revision>76</cp:revision>
  <dcterms:created xsi:type="dcterms:W3CDTF">2010-04-09T07:36:15Z</dcterms:created>
  <dcterms:modified xsi:type="dcterms:W3CDTF">2024-04-30T06:37:03Z</dcterms:modified>
</cp:coreProperties>
</file>